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notesMasterIdLst>
    <p:notesMasterId r:id="rId20"/>
  </p:notesMasterIdLst>
  <p:sldIdLst>
    <p:sldId id="373" r:id="rId2"/>
    <p:sldId id="372" r:id="rId3"/>
    <p:sldId id="358" r:id="rId4"/>
    <p:sldId id="359" r:id="rId5"/>
    <p:sldId id="360" r:id="rId6"/>
    <p:sldId id="361" r:id="rId7"/>
    <p:sldId id="374" r:id="rId8"/>
    <p:sldId id="365" r:id="rId9"/>
    <p:sldId id="375" r:id="rId10"/>
    <p:sldId id="378" r:id="rId11"/>
    <p:sldId id="389" r:id="rId12"/>
    <p:sldId id="379" r:id="rId13"/>
    <p:sldId id="380" r:id="rId14"/>
    <p:sldId id="381" r:id="rId15"/>
    <p:sldId id="376" r:id="rId16"/>
    <p:sldId id="385" r:id="rId17"/>
    <p:sldId id="391" r:id="rId18"/>
    <p:sldId id="388" r:id="rId19"/>
  </p:sldIdLst>
  <p:sldSz cx="12192000" cy="6858000"/>
  <p:notesSz cx="10018713" cy="6888163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Phenomena Bold" panose="00000800000000000000" charset="-52"/>
      <p:bold r:id="rId31"/>
    </p:embeddedFont>
    <p:embeddedFont>
      <p:font typeface="Microsoft Sans Serif" panose="020B0604020202020204" pitchFamily="34" charset="0"/>
      <p:regular r:id="rId32"/>
    </p:embeddedFont>
    <p:embeddedFont>
      <p:font typeface="Phenomena" panose="020B0604020202020204" charset="-52"/>
      <p:regular r:id="rId33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5246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D4C"/>
    <a:srgbClr val="1B3281"/>
    <a:srgbClr val="B89552"/>
    <a:srgbClr val="E3CE84"/>
    <a:srgbClr val="C7AC66"/>
    <a:srgbClr val="D4BB73"/>
    <a:srgbClr val="C2A560"/>
    <a:srgbClr val="BB9C59"/>
    <a:srgbClr val="CDB36C"/>
    <a:srgbClr val="DEC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128" autoAdjust="0"/>
  </p:normalViewPr>
  <p:slideViewPr>
    <p:cSldViewPr>
      <p:cViewPr varScale="1">
        <p:scale>
          <a:sx n="104" d="100"/>
          <a:sy n="104" d="100"/>
        </p:scale>
        <p:origin x="78" y="102"/>
      </p:cViewPr>
      <p:guideLst>
        <p:guide orient="horz" pos="4156"/>
        <p:guide pos="5246"/>
        <p:guide/>
        <p:guide pos="7514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2452801" cy="504887"/>
          </a:xfrm>
          <a:prstGeom prst="rect">
            <a:avLst/>
          </a:prstGeom>
        </p:spPr>
        <p:txBody>
          <a:bodyPr vert="horz" lIns="92426" tIns="46213" rIns="92426" bIns="4621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206202" y="0"/>
            <a:ext cx="2452801" cy="504887"/>
          </a:xfrm>
          <a:prstGeom prst="rect">
            <a:avLst/>
          </a:prstGeom>
        </p:spPr>
        <p:txBody>
          <a:bodyPr vert="horz" lIns="92426" tIns="46213" rIns="92426" bIns="46213" rtlCol="0"/>
          <a:lstStyle>
            <a:lvl1pPr algn="r">
              <a:defRPr sz="1200"/>
            </a:lvl1pPr>
          </a:lstStyle>
          <a:p>
            <a:pPr>
              <a:defRPr/>
            </a:pPr>
            <a:fld id="{D9E4E283-DF66-420F-8116-5F75B3E8C35B}" type="datetimeFigureOut">
              <a:rPr lang="ru-RU"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-188913" y="1257300"/>
            <a:ext cx="6038851" cy="3397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6" tIns="46213" rIns="92426" bIns="46213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566032" y="4842712"/>
            <a:ext cx="4528250" cy="3962218"/>
          </a:xfrm>
          <a:prstGeom prst="rect">
            <a:avLst/>
          </a:prstGeom>
        </p:spPr>
        <p:txBody>
          <a:bodyPr vert="horz" lIns="92426" tIns="46213" rIns="92426" bIns="46213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2" y="9557894"/>
            <a:ext cx="2452801" cy="504885"/>
          </a:xfrm>
          <a:prstGeom prst="rect">
            <a:avLst/>
          </a:prstGeom>
        </p:spPr>
        <p:txBody>
          <a:bodyPr vert="horz" lIns="92426" tIns="46213" rIns="92426" bIns="462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206202" y="9557894"/>
            <a:ext cx="2452801" cy="504885"/>
          </a:xfrm>
          <a:prstGeom prst="rect">
            <a:avLst/>
          </a:prstGeom>
        </p:spPr>
        <p:txBody>
          <a:bodyPr vert="horz" lIns="92426" tIns="46213" rIns="92426" bIns="46213" rtlCol="0" anchor="b"/>
          <a:lstStyle>
            <a:lvl1pPr algn="r">
              <a:defRPr sz="1200"/>
            </a:lvl1pPr>
          </a:lstStyle>
          <a:p>
            <a:pPr>
              <a:defRPr/>
            </a:pPr>
            <a:fld id="{C543A663-DA2A-4C8A-9DF3-9C9C1635D906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28638" y="747713"/>
            <a:ext cx="6643688" cy="3738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99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4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7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5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1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13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695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6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5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9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1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6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7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5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0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flagmany.rsv.ru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hyperlink" Target="mailto:fedoperator@apkpro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lagmany.rsv.ru/polozhenie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76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89941" y="-109336"/>
            <a:ext cx="5402059" cy="7010400"/>
          </a:xfrm>
          <a:prstGeom prst="rect">
            <a:avLst/>
          </a:prstGeom>
        </p:spPr>
      </p:pic>
      <p:sp>
        <p:nvSpPr>
          <p:cNvPr id="14" name="Фигура">
            <a:extLst>
              <a:ext uri="{FF2B5EF4-FFF2-40B4-BE49-F238E27FC236}">
                <a16:creationId xmlns:a16="http://schemas.microsoft.com/office/drawing/2014/main" id="{788C4569-BF6A-2746-B83D-50BB950F1DF1}"/>
              </a:ext>
            </a:extLst>
          </p:cNvPr>
          <p:cNvSpPr/>
          <p:nvPr/>
        </p:nvSpPr>
        <p:spPr>
          <a:xfrm>
            <a:off x="464192" y="-18654"/>
            <a:ext cx="8138518" cy="6895307"/>
          </a:xfrm>
          <a:custGeom>
            <a:avLst/>
            <a:gdLst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6667 w 21600"/>
              <a:gd name="connsiteY2" fmla="*/ 21600 h 21600"/>
              <a:gd name="connsiteX3" fmla="*/ 21600 w 21600"/>
              <a:gd name="connsiteY3" fmla="*/ 10800 h 21600"/>
              <a:gd name="connsiteX4" fmla="*/ 17193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213 w 21600"/>
              <a:gd name="connsiteY2" fmla="*/ 21576 h 21600"/>
              <a:gd name="connsiteX3" fmla="*/ 21600 w 21600"/>
              <a:gd name="connsiteY3" fmla="*/ 10800 h 21600"/>
              <a:gd name="connsiteX4" fmla="*/ 17193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7193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7314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7314 w 21600"/>
              <a:gd name="connsiteY4" fmla="*/ 48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9673 w 21600"/>
              <a:gd name="connsiteY4" fmla="*/ 48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687 w 21600"/>
              <a:gd name="connsiteY2" fmla="*/ 21592 h 21600"/>
              <a:gd name="connsiteX3" fmla="*/ 21600 w 21600"/>
              <a:gd name="connsiteY3" fmla="*/ 10800 h 21600"/>
              <a:gd name="connsiteX4" fmla="*/ 19673 w 21600"/>
              <a:gd name="connsiteY4" fmla="*/ 48 h 21600"/>
              <a:gd name="connsiteX5" fmla="*/ 0 w 21600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687" y="21592"/>
                </a:lnTo>
                <a:lnTo>
                  <a:pt x="21600" y="10800"/>
                </a:lnTo>
                <a:lnTo>
                  <a:pt x="19673" y="4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3CE84"/>
              </a:gs>
              <a:gs pos="7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8" name="Фигура">
            <a:extLst>
              <a:ext uri="{FF2B5EF4-FFF2-40B4-BE49-F238E27FC236}">
                <a16:creationId xmlns:a16="http://schemas.microsoft.com/office/drawing/2014/main" id="{788C4569-BF6A-2746-B83D-50BB950F1DF1}"/>
              </a:ext>
            </a:extLst>
          </p:cNvPr>
          <p:cNvSpPr/>
          <p:nvPr/>
        </p:nvSpPr>
        <p:spPr>
          <a:xfrm>
            <a:off x="0" y="-76200"/>
            <a:ext cx="8265518" cy="6947773"/>
          </a:xfrm>
          <a:custGeom>
            <a:avLst/>
            <a:gdLst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6667 w 21600"/>
              <a:gd name="connsiteY2" fmla="*/ 21600 h 21600"/>
              <a:gd name="connsiteX3" fmla="*/ 21600 w 21600"/>
              <a:gd name="connsiteY3" fmla="*/ 10800 h 21600"/>
              <a:gd name="connsiteX4" fmla="*/ 17274 w 21600"/>
              <a:gd name="connsiteY4" fmla="*/ 0 h 21600"/>
              <a:gd name="connsiteX5" fmla="*/ 0 w 21600"/>
              <a:gd name="connsiteY5" fmla="*/ 0 h 21600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33 w 21600"/>
              <a:gd name="connsiteY2" fmla="*/ 21624 h 21624"/>
              <a:gd name="connsiteX3" fmla="*/ 21600 w 21600"/>
              <a:gd name="connsiteY3" fmla="*/ 10800 h 21624"/>
              <a:gd name="connsiteX4" fmla="*/ 17274 w 21600"/>
              <a:gd name="connsiteY4" fmla="*/ 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7274 w 21600"/>
              <a:gd name="connsiteY4" fmla="*/ 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9162 w 21600"/>
              <a:gd name="connsiteY4" fmla="*/ 8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9331 w 21600"/>
              <a:gd name="connsiteY4" fmla="*/ 8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9415 w 21600"/>
              <a:gd name="connsiteY4" fmla="*/ 80 h 21624"/>
              <a:gd name="connsiteX5" fmla="*/ 0 w 21600"/>
              <a:gd name="connsiteY5" fmla="*/ 0 h 21624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458 w 21600"/>
              <a:gd name="connsiteY2" fmla="*/ 21584 h 21600"/>
              <a:gd name="connsiteX3" fmla="*/ 21600 w 21600"/>
              <a:gd name="connsiteY3" fmla="*/ 10800 h 21600"/>
              <a:gd name="connsiteX4" fmla="*/ 19415 w 21600"/>
              <a:gd name="connsiteY4" fmla="*/ 8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593 w 21600"/>
              <a:gd name="connsiteY2" fmla="*/ 21584 h 21600"/>
              <a:gd name="connsiteX3" fmla="*/ 21600 w 21600"/>
              <a:gd name="connsiteY3" fmla="*/ 10800 h 21600"/>
              <a:gd name="connsiteX4" fmla="*/ 19415 w 21600"/>
              <a:gd name="connsiteY4" fmla="*/ 8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762 w 21600"/>
              <a:gd name="connsiteY2" fmla="*/ 21584 h 21600"/>
              <a:gd name="connsiteX3" fmla="*/ 21600 w 21600"/>
              <a:gd name="connsiteY3" fmla="*/ 10800 h 21600"/>
              <a:gd name="connsiteX4" fmla="*/ 19415 w 21600"/>
              <a:gd name="connsiteY4" fmla="*/ 8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762 w 21600"/>
              <a:gd name="connsiteY2" fmla="*/ 21584 h 21600"/>
              <a:gd name="connsiteX3" fmla="*/ 21600 w 21600"/>
              <a:gd name="connsiteY3" fmla="*/ 10800 h 21600"/>
              <a:gd name="connsiteX4" fmla="*/ 19584 w 21600"/>
              <a:gd name="connsiteY4" fmla="*/ 10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762 w 21600"/>
              <a:gd name="connsiteY2" fmla="*/ 21584 h 21600"/>
              <a:gd name="connsiteX3" fmla="*/ 21600 w 21600"/>
              <a:gd name="connsiteY3" fmla="*/ 10800 h 21600"/>
              <a:gd name="connsiteX4" fmla="*/ 19651 w 21600"/>
              <a:gd name="connsiteY4" fmla="*/ 100 h 21600"/>
              <a:gd name="connsiteX5" fmla="*/ 0 w 21600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762" y="21584"/>
                </a:lnTo>
                <a:lnTo>
                  <a:pt x="21600" y="10800"/>
                </a:lnTo>
                <a:lnTo>
                  <a:pt x="19651" y="10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72707A-4B64-ED4F-F24C-CF44419EA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6" y="257046"/>
            <a:ext cx="1820607" cy="9671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C67FEF-5567-7F52-B957-4CEC4359C5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19" y="174659"/>
            <a:ext cx="1080120" cy="1131973"/>
          </a:xfrm>
          <a:prstGeom prst="rect">
            <a:avLst/>
          </a:prstGeom>
        </p:spPr>
      </p:pic>
      <p:sp>
        <p:nvSpPr>
          <p:cNvPr id="10" name="Заголовок презентации">
            <a:extLst>
              <a:ext uri="{FF2B5EF4-FFF2-40B4-BE49-F238E27FC236}">
                <a16:creationId xmlns:a16="http://schemas.microsoft.com/office/drawing/2014/main" id="{4EF20BD9-8C70-068E-B20F-863507D94B09}"/>
              </a:ext>
            </a:extLst>
          </p:cNvPr>
          <p:cNvSpPr txBox="1"/>
          <p:nvPr/>
        </p:nvSpPr>
        <p:spPr>
          <a:xfrm>
            <a:off x="632670" y="2631918"/>
            <a:ext cx="7632848" cy="72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/>
          <a:p>
            <a:pPr lvl="0" defTabSz="914309">
              <a:defRPr sz="14600">
                <a:solidFill>
                  <a:srgbClr val="F20E52"/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4400" b="1" dirty="0" smtClean="0">
                <a:solidFill>
                  <a:schemeClr val="bg1"/>
                </a:solidFill>
                <a:latin typeface="Phenomena" panose="020B0604020202020204" charset="0"/>
                <a:cs typeface="Phenomena" panose="020B0604020202020204" charset="0"/>
                <a:sym typeface="Muller Bold"/>
              </a:rPr>
              <a:t>УСТАНОВОЧНЫЙ ВЕБИНАР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  <a:sym typeface="Muller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75" y="332656"/>
            <a:ext cx="1464409" cy="8252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20" y="468465"/>
            <a:ext cx="2144041" cy="5536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1384" y="3450998"/>
            <a:ext cx="70447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09">
              <a:defRPr sz="14600">
                <a:solidFill>
                  <a:srgbClr val="F20E52"/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800" dirty="0" smtClean="0">
                <a:solidFill>
                  <a:schemeClr val="bg1"/>
                </a:solidFill>
                <a:latin typeface="Phenomena" panose="020B0604020202020204" charset="0"/>
                <a:cs typeface="Phenomena" panose="020B0604020202020204" charset="0"/>
                <a:sym typeface="Muller Bold"/>
              </a:rPr>
              <a:t>ДЛЯ РЕГИОНАЛЬНЫХ КООРДИНАТОРОВ ПРОЕКТА «ФЛАГМАНЫ ОБРАЗОВАНИЯ»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>
          <a:xfrm>
            <a:off x="9245512" y="6309320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mtClean="0">
                <a:latin typeface="Phenomena" panose="020B0604020202020204" charset="-52"/>
              </a:rPr>
              <a:t>1</a:t>
            </a:fld>
            <a:endParaRPr lang="ru-RU" dirty="0"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1513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778" y="1275580"/>
            <a:ext cx="379751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ЭТАПЫ РАБОТЫ</a:t>
            </a:r>
            <a:endParaRPr lang="ru-RU" sz="28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3718645"/>
            <a:ext cx="458445" cy="4584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4627246"/>
            <a:ext cx="458445" cy="45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5726154"/>
            <a:ext cx="458445" cy="45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3" y="2579263"/>
            <a:ext cx="849737" cy="849737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55255" y="56267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МОНИТОРИНГ МЕРОПРИЯТИЙ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0540" y="3651844"/>
            <a:ext cx="11017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Отбор мероприятий в Единый календарь образовательных событий от региона в соответствии с критериями</a:t>
            </a:r>
            <a:r>
              <a:rPr lang="en-US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 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  <a:p>
            <a:pPr lvl="0"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0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(не менее 3 мероприятий)</a:t>
            </a:r>
            <a:endParaRPr lang="ru-RU" sz="2000" b="1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540" y="4656414"/>
            <a:ext cx="1124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Разделение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мероприятий на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2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категории: </a:t>
            </a: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межрегиональные и региональные </a:t>
            </a:r>
            <a:endParaRPr lang="ru-RU" sz="1600" dirty="0">
              <a:solidFill>
                <a:srgbClr val="B08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7189" y="5601434"/>
            <a:ext cx="1049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Предоставление федеральному координатору 2 списков мероприятий</a:t>
            </a:r>
            <a:r>
              <a:rPr lang="en-US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: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 </a:t>
            </a:r>
          </a:p>
          <a:p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межрегиональные и региональные 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2" y="1992353"/>
            <a:ext cx="408161" cy="40416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21890" y="2804076"/>
            <a:ext cx="757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ПЛАНИРОВАНИЕ МЕРОПРИЯТИЙ</a:t>
            </a:r>
            <a:endParaRPr lang="ru-RU" sz="2000" b="1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65" y="1988840"/>
            <a:ext cx="415255" cy="41119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863920" y="2006253"/>
            <a:ext cx="3453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Отчет о проведении мероприятий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990137"/>
            <a:ext cx="422348" cy="418217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180803" y="1237730"/>
            <a:ext cx="576725" cy="494897"/>
            <a:chOff x="6874402" y="1404134"/>
            <a:chExt cx="955035" cy="875822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821" y="1404134"/>
              <a:ext cx="471429" cy="466761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835">
              <a:off x="7358008" y="1813195"/>
              <a:ext cx="471429" cy="466761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5370">
              <a:off x="6874402" y="1793817"/>
              <a:ext cx="471429" cy="466761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8750596" y="2006253"/>
            <a:ext cx="302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Актуализация мероприятий 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02683" y="2006253"/>
            <a:ext cx="2816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Планирование мероприятий 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9604361" y="4403436"/>
            <a:ext cx="3009400" cy="3009400"/>
          </a:xfrm>
          <a:prstGeom prst="ellipse">
            <a:avLst/>
          </a:prstGeom>
          <a:solidFill>
            <a:srgbClr val="B08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604360" y="5351253"/>
            <a:ext cx="2587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ДО 5 МАЯ</a:t>
            </a:r>
          </a:p>
          <a:p>
            <a:pPr algn="ctr"/>
            <a:r>
              <a:rPr lang="ru-RU" sz="24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2023 года</a:t>
            </a:r>
            <a:endParaRPr lang="ru-RU" sz="24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1730" y="6349067"/>
            <a:ext cx="2743200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</a:rPr>
              <a:t>10</a:t>
            </a:r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776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Дуга 35"/>
          <p:cNvSpPr/>
          <p:nvPr/>
        </p:nvSpPr>
        <p:spPr>
          <a:xfrm>
            <a:off x="-2040904" y="-1179512"/>
            <a:ext cx="10637093" cy="11210545"/>
          </a:xfrm>
          <a:prstGeom prst="arc">
            <a:avLst>
              <a:gd name="adj1" fmla="val 18924701"/>
              <a:gd name="adj2" fmla="val 1971523"/>
            </a:avLst>
          </a:prstGeom>
          <a:solidFill>
            <a:schemeClr val="bg1"/>
          </a:solidFill>
          <a:ln w="50800" cap="rnd">
            <a:solidFill>
              <a:srgbClr val="E3CE8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>
            <a:off x="-6669309" y="-1330162"/>
            <a:ext cx="10637093" cy="11210545"/>
          </a:xfrm>
          <a:prstGeom prst="arc">
            <a:avLst>
              <a:gd name="adj1" fmla="val 18919137"/>
              <a:gd name="adj2" fmla="val 2024966"/>
            </a:avLst>
          </a:prstGeom>
          <a:solidFill>
            <a:schemeClr val="bg1"/>
          </a:solidFill>
          <a:ln w="50800" cap="rnd">
            <a:solidFill>
              <a:srgbClr val="C7A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0716" y="4063235"/>
            <a:ext cx="3188744" cy="189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мероприятий могут быть масштабированы на широкую педагогическую общественность как             в регионе, так и за его пределами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Тематика мероприятий отражает общие тенденции в сфере образования </a:t>
            </a:r>
            <a:b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актуальна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как в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регионе,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так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 за его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пределами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6688" y="1345366"/>
            <a:ext cx="3508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 масштабу и актуальности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36647" y="1220690"/>
            <a:ext cx="4765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 тематикам</a:t>
            </a:r>
            <a:endParaRPr lang="ru-RU" sz="2000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973044" y="1345278"/>
            <a:ext cx="4200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 форматам и срокам</a:t>
            </a:r>
            <a:endParaRPr lang="ru-RU" sz="2000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408368" y="3992747"/>
            <a:ext cx="2661050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дистанционного участия (для межрегиональных мероприятий) 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дат проведения мероприятий периоду образовательного марафона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Открытая регистрация на мероприятия на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дату 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начала образовательного марафона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332952"/>
            <a:ext cx="2743200" cy="365125"/>
          </a:xfrm>
        </p:spPr>
        <p:txBody>
          <a:bodyPr/>
          <a:lstStyle/>
          <a:p>
            <a:r>
              <a:rPr lang="ru-RU" dirty="0" smtClean="0">
                <a:latin typeface="Phenomena" panose="020B0604020202020204" charset="-52"/>
              </a:rPr>
              <a:t>11</a:t>
            </a:r>
            <a:endParaRPr lang="ru-RU" dirty="0">
              <a:latin typeface="Phenomena" panose="020B060402020202020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cs typeface="Microsoft Sans Serif"/>
              </a:rPr>
              <a:t>ОБРАЗОВАТЕЛЬНЫЙ МАРАФОН: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cs typeface="Microsoft Sans Serif"/>
              </a:rPr>
              <a:t>КРИТЕРИИ</a:t>
            </a:r>
            <a:endParaRPr lang="ru-RU" sz="4000" spc="-15" dirty="0">
              <a:solidFill>
                <a:schemeClr val="bg1"/>
              </a:solidFill>
              <a:latin typeface="Phenomena Bold"/>
              <a:cs typeface="Microsoft Sans Serif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36" y="2363198"/>
            <a:ext cx="1132192" cy="11321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67" y="1484784"/>
            <a:ext cx="1217604" cy="12176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46" y="2307581"/>
            <a:ext cx="1248094" cy="12277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76547" y="2694106"/>
            <a:ext cx="3995717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обновленных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ФГОС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Цифровая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трансформация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системы оценки качества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1600" b="1" dirty="0" err="1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допобразования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системы ЗСД в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ОО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детей с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ОВЗ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ЕФС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воспитательной деятельности </a:t>
            </a:r>
            <a:endParaRPr lang="ru-RU" sz="1600" b="1" dirty="0" smtClean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Лидерство и наставничество в образовании</a:t>
            </a:r>
            <a:endParaRPr lang="en-US" sz="1600" b="1" dirty="0" smtClean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 продвижение индивидуального профессионального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стиля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Игровые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в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образовании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err="1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Медиакомпетентность</a:t>
            </a:r>
            <a:endParaRPr lang="ru-RU" sz="1600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4К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1" y="4266699"/>
            <a:ext cx="458445" cy="45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1" y="5274811"/>
            <a:ext cx="458445" cy="45844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23" y="4121861"/>
            <a:ext cx="458445" cy="45844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23" y="4914771"/>
            <a:ext cx="458445" cy="4584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23" y="5733256"/>
            <a:ext cx="458445" cy="45844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2690524"/>
            <a:ext cx="279540" cy="27954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2958978"/>
            <a:ext cx="279540" cy="27954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3223664"/>
            <a:ext cx="279540" cy="27954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3503420"/>
            <a:ext cx="279540" cy="27954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3772930"/>
            <a:ext cx="279540" cy="2795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4051469"/>
            <a:ext cx="279540" cy="27954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55" y="4323854"/>
            <a:ext cx="279540" cy="27954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55" y="4592308"/>
            <a:ext cx="279540" cy="27954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55" y="4856994"/>
            <a:ext cx="279540" cy="27954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55" y="5136750"/>
            <a:ext cx="279540" cy="27954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55" y="5501122"/>
            <a:ext cx="279540" cy="27954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76" y="5861748"/>
            <a:ext cx="279540" cy="27954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6132532"/>
            <a:ext cx="279540" cy="2795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07" y="6412288"/>
            <a:ext cx="279540" cy="2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7604" y="1354258"/>
            <a:ext cx="379751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ЭТАПЫ РАБОТЫ</a:t>
            </a:r>
            <a:endParaRPr lang="ru-RU" sz="28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3721372"/>
            <a:ext cx="458445" cy="4584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4636343"/>
            <a:ext cx="458445" cy="45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5638413"/>
            <a:ext cx="458445" cy="45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3" y="2579263"/>
            <a:ext cx="849737" cy="849737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55255" y="56267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МОНИТОРИНГ МЕРОПРИЯТИЙ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57668" y="3590912"/>
            <a:ext cx="11017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113030" algn="l"/>
              </a:tabLst>
              <a:defRPr/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Ежемесячный сбор информации о проведенных мероприятиях в рамках Единого календаря образовательных событий по региону</a:t>
            </a:r>
            <a:endParaRPr lang="ru-RU" sz="2000" b="1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1546" y="4509582"/>
            <a:ext cx="11247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Формирование ежемесячного отчета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 проведении мероприятий от региона </a:t>
            </a:r>
          </a:p>
          <a:p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(по предложенному единому формату отчета)</a:t>
            </a:r>
            <a:endParaRPr lang="ru-RU" sz="1600" dirty="0">
              <a:solidFill>
                <a:srgbClr val="B08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56667" y="5518990"/>
            <a:ext cx="1049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Предоставление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федеральному координатору ежемесячного отчета </a:t>
            </a:r>
            <a:endParaRPr lang="ru-RU" sz="2000" b="1" dirty="0" smtClean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проведении мероприятий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89" y="1990393"/>
            <a:ext cx="408161" cy="40416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58304" y="2855179"/>
            <a:ext cx="757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ОТЧЕТ О ПРОВЕДЕНИИ МЕРОПРИЯТИЙ</a:t>
            </a:r>
            <a:endParaRPr lang="ru-RU" sz="2000" b="1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006298"/>
            <a:ext cx="415255" cy="41119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879566" y="2011724"/>
            <a:ext cx="3572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Отчет о проведении мероприятий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002671"/>
            <a:ext cx="422348" cy="418217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317309" y="1242705"/>
            <a:ext cx="576725" cy="494897"/>
            <a:chOff x="6874402" y="1404134"/>
            <a:chExt cx="955035" cy="875822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821" y="1404134"/>
              <a:ext cx="471429" cy="466761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835">
              <a:off x="7358008" y="1813195"/>
              <a:ext cx="471429" cy="466761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5370">
              <a:off x="6874402" y="1793817"/>
              <a:ext cx="471429" cy="466761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8737873" y="2001132"/>
            <a:ext cx="305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Актуализация мероприятий 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79727" y="2017381"/>
            <a:ext cx="2816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Планирование мероприятий 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9604361" y="4403436"/>
            <a:ext cx="3009400" cy="3009400"/>
          </a:xfrm>
          <a:prstGeom prst="ellipse">
            <a:avLst/>
          </a:prstGeom>
          <a:solidFill>
            <a:srgbClr val="B08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604362" y="5322106"/>
            <a:ext cx="2587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ДО 20 ЧИСЛА </a:t>
            </a:r>
          </a:p>
          <a:p>
            <a:pPr algn="ctr"/>
            <a:r>
              <a:rPr lang="ru-RU" sz="24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КАЖДОГО МЕСЯЦА </a:t>
            </a:r>
            <a:endParaRPr lang="ru-RU" sz="24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0585" y="6331514"/>
            <a:ext cx="2743200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</a:rPr>
              <a:t>12</a:t>
            </a:r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40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025" y="1282366"/>
            <a:ext cx="379751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ЭТАПЫ РАБОТЫ</a:t>
            </a:r>
            <a:endParaRPr lang="ru-RU" sz="28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3675925"/>
            <a:ext cx="458445" cy="4584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4680230"/>
            <a:ext cx="458445" cy="45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" y="5654168"/>
            <a:ext cx="458445" cy="45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3" y="2507255"/>
            <a:ext cx="849737" cy="849737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55255" y="56267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МОНИТОРИНГ МЕРОПРИЯТИЙ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7751" y="3733883"/>
            <a:ext cx="11017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А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нализ предстоящих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мероприятий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в рамках Единого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календаря образовательных событий от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региона</a:t>
            </a:r>
            <a:endParaRPr lang="ru-RU" sz="2000" b="1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7751" y="4552953"/>
            <a:ext cx="1117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Формирование 2 актуализированных списков предстоящих мероприятий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от региона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/>
            </a:r>
            <a:b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</a:b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на следующий месяц </a:t>
            </a: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(по предложенному единому формату)</a:t>
            </a:r>
            <a:endParaRPr lang="ru-RU" sz="1600" dirty="0">
              <a:solidFill>
                <a:srgbClr val="B08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2140" y="5526967"/>
            <a:ext cx="824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Предоставление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федеральному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координатору 2 актуализированных списков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предстоящих мероприятий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1" y="1927585"/>
            <a:ext cx="408161" cy="40416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21890" y="2732068"/>
            <a:ext cx="757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АКТУАЛИЗАЦИЯ МЕРОПРИЯТИЙ</a:t>
            </a:r>
            <a:endParaRPr lang="ru-RU" sz="2000" b="1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941867"/>
            <a:ext cx="415255" cy="41119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55253" y="1926508"/>
            <a:ext cx="3572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Отчет о проведении мероприятий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05" y="1938240"/>
            <a:ext cx="422348" cy="418217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317309" y="1196752"/>
            <a:ext cx="576725" cy="494897"/>
            <a:chOff x="6874402" y="1404134"/>
            <a:chExt cx="955035" cy="875822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821" y="1404134"/>
              <a:ext cx="471429" cy="466761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835">
              <a:off x="7358008" y="1813195"/>
              <a:ext cx="471429" cy="466761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5370">
              <a:off x="6874402" y="1793817"/>
              <a:ext cx="471429" cy="466761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8743503" y="1929421"/>
            <a:ext cx="339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Актуализация мероприятий 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65912" y="1916832"/>
            <a:ext cx="2816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Планирование мероприятий 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9604361" y="4403436"/>
            <a:ext cx="3009400" cy="3009400"/>
          </a:xfrm>
          <a:prstGeom prst="ellipse">
            <a:avLst/>
          </a:prstGeom>
          <a:solidFill>
            <a:srgbClr val="B08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7456" y="6376243"/>
            <a:ext cx="2743200" cy="365125"/>
          </a:xfrm>
        </p:spPr>
        <p:txBody>
          <a:bodyPr/>
          <a:lstStyle/>
          <a:p>
            <a:pPr>
              <a:lnSpc>
                <a:spcPct val="80000"/>
              </a:lnSpc>
            </a:pPr>
            <a:fld id="{9ED3E6C7-3DB5-4CEA-BE86-0152E48A7CD0}" type="slidenum">
              <a:rPr lang="ru-RU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</a:rPr>
              <a:pPr>
                <a:lnSpc>
                  <a:spcPct val="80000"/>
                </a:lnSpc>
              </a:pPr>
              <a:t>13</a:t>
            </a:fld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04362" y="5322106"/>
            <a:ext cx="2587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ДО 20 ЧИСЛА </a:t>
            </a:r>
          </a:p>
          <a:p>
            <a:pPr algn="ctr"/>
            <a:r>
              <a:rPr lang="ru-RU" sz="24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КАЖДОГО МЕСЯЦА </a:t>
            </a:r>
            <a:endParaRPr lang="ru-RU" sz="24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>
            <a:spLocks noGrp="1"/>
          </p:cNvSpPr>
          <p:nvPr/>
        </p:nvSpPr>
        <p:spPr>
          <a:xfrm>
            <a:off x="9840416" y="-459432"/>
            <a:ext cx="8355048" cy="9010320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Freeform 20"/>
          <p:cNvSpPr>
            <a:spLocks noGrp="1"/>
          </p:cNvSpPr>
          <p:nvPr/>
        </p:nvSpPr>
        <p:spPr>
          <a:xfrm>
            <a:off x="7680176" y="2425801"/>
            <a:ext cx="4038945" cy="4038945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6428" y="1368472"/>
            <a:ext cx="379751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ЭТАПЫ РАБОТЫ</a:t>
            </a:r>
            <a:endParaRPr lang="ru-RU" sz="28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098821"/>
            <a:ext cx="458445" cy="4584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838285"/>
            <a:ext cx="458445" cy="45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581128"/>
            <a:ext cx="458445" cy="458445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55255" y="56267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ИНФОРМАЦИОННАЯ КАМПАНИЯ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91568" y="3800593"/>
            <a:ext cx="1035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Получение от федерального координатора статистики по количеству регистраций от региона – </a:t>
            </a:r>
            <a:b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</a:b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12 и 27 числа каждого месяца </a:t>
            </a:r>
            <a:endParaRPr lang="ru-RU" sz="2000" b="1" dirty="0">
              <a:solidFill>
                <a:srgbClr val="B08D4C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66428" y="5241394"/>
            <a:ext cx="1068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Ежемесячный отчет о реализации мероприятий </a:t>
            </a:r>
            <a:r>
              <a:rPr lang="ru-RU" sz="2000" b="1" dirty="0" err="1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медиаплана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 </a:t>
            </a:r>
            <a:b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</a:b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(по предложенному единому формату отчета) – до 20 числа каждого месяца </a:t>
            </a:r>
            <a:endParaRPr lang="ru-RU" sz="1600" dirty="0">
              <a:solidFill>
                <a:srgbClr val="B08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91568" y="4590363"/>
            <a:ext cx="9910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Анализ полученной статистики и </a:t>
            </a: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(при необходимости)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активизация мероприятий </a:t>
            </a:r>
            <a:r>
              <a:rPr lang="ru-RU" sz="2000" b="1" dirty="0" err="1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медиаплана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  </a:t>
            </a:r>
            <a:endParaRPr lang="ru-RU" sz="2000" b="1" dirty="0" smtClean="0">
              <a:solidFill>
                <a:srgbClr val="B08D4C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0" y="2184411"/>
            <a:ext cx="408161" cy="404168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708267" y="1223816"/>
            <a:ext cx="576725" cy="494897"/>
            <a:chOff x="6874402" y="1404134"/>
            <a:chExt cx="955035" cy="875822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821" y="1404134"/>
              <a:ext cx="471429" cy="466761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835">
              <a:off x="7358008" y="1813195"/>
              <a:ext cx="471429" cy="466761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5370">
              <a:off x="6874402" y="1793817"/>
              <a:ext cx="471429" cy="466761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1343472" y="2209776"/>
            <a:ext cx="4465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АКТИВИЗАЦИЯ РЕГИСТРАЦИИ НА ПРОЕКТ 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1263" y="3014147"/>
            <a:ext cx="994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Разработка </a:t>
            </a:r>
            <a:r>
              <a:rPr lang="ru-RU" sz="2000" b="1" dirty="0" err="1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медиаплана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 информационного сопровождения образовательного марафона </a:t>
            </a:r>
            <a:b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</a:b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на май – сентябрь 2023 года </a:t>
            </a: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(по предложенному формату </a:t>
            </a:r>
            <a:r>
              <a:rPr lang="ru-RU" sz="2000" b="1" dirty="0" err="1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медиаплана</a:t>
            </a:r>
            <a:r>
              <a:rPr lang="ru-RU" sz="2000" b="1" dirty="0" smtClean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) – до 20 мая 2023 года</a:t>
            </a:r>
            <a:endParaRPr lang="ru-RU" sz="2000" b="1" dirty="0">
              <a:solidFill>
                <a:srgbClr val="B08D4C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371930"/>
            <a:ext cx="458445" cy="458445"/>
          </a:xfrm>
          <a:prstGeom prst="rect">
            <a:avLst/>
          </a:prstGeom>
        </p:spPr>
      </p:pic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7456" y="6342507"/>
            <a:ext cx="2743200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</a:rPr>
              <a:t>14</a:t>
            </a:r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52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0"/>
          <p:cNvSpPr>
            <a:spLocks noGrp="1"/>
          </p:cNvSpPr>
          <p:nvPr/>
        </p:nvSpPr>
        <p:spPr>
          <a:xfrm>
            <a:off x="5517816" y="-284420"/>
            <a:ext cx="8499064" cy="8506264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Freeform 20"/>
          <p:cNvSpPr>
            <a:spLocks noGrp="1"/>
          </p:cNvSpPr>
          <p:nvPr/>
        </p:nvSpPr>
        <p:spPr>
          <a:xfrm>
            <a:off x="6083393" y="-2096264"/>
            <a:ext cx="4038945" cy="4038945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98748" y="1773122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ЧТО НАПРАВЛЯЕМ? 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РЕЗЮМЕ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11424" y="1175584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АКАДЕМИЯ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910981" y="1175584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РЕГИОН 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94" y="1095102"/>
            <a:ext cx="613386" cy="61463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70623"/>
            <a:ext cx="936104" cy="663594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9921234" y="5629764"/>
            <a:ext cx="4541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КУДА ПРЕДОСТАВЛЯЕТ?</a:t>
            </a:r>
            <a:endParaRPr lang="ru-RU" dirty="0">
              <a:solidFill>
                <a:srgbClr val="B08D4C"/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26" y="2522117"/>
            <a:ext cx="424478" cy="42447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27" y="1665439"/>
            <a:ext cx="500492" cy="495596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245042" y="2577390"/>
            <a:ext cx="375409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2 списка мероприятий от региона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240765" y="3576940"/>
            <a:ext cx="497181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Ежемесячный отчет о проведении мероприятий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245040" y="4095627"/>
            <a:ext cx="576372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Актуализированный список предстоящих мероприятий 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21381" y="4170621"/>
            <a:ext cx="182479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B89552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До 28 апреля</a:t>
            </a:r>
            <a:endParaRPr lang="ru-RU" b="1" dirty="0">
              <a:solidFill>
                <a:srgbClr val="B89552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4581128"/>
            <a:ext cx="368596" cy="36859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911424" y="4616041"/>
            <a:ext cx="411563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Статистику регистраций на проект</a:t>
            </a:r>
            <a:endParaRPr lang="ru-RU" b="1" dirty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5" y="4141395"/>
            <a:ext cx="252041" cy="377098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1091753" y="5030860"/>
            <a:ext cx="417758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B89552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12 и 27 числа каждого месяца</a:t>
            </a:r>
            <a:endParaRPr lang="ru-RU" b="1" dirty="0">
              <a:solidFill>
                <a:srgbClr val="B89552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19948" y="5973754"/>
            <a:ext cx="433278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почта регионального координатора</a:t>
            </a:r>
            <a:endParaRPr lang="ru-RU" b="1" dirty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911424" y="6426369"/>
            <a:ext cx="44863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Telegram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-канал для региональных координаторов</a:t>
            </a:r>
            <a:endParaRPr lang="ru-RU" b="1" dirty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911571" y="2108010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ЧТО ПРЕДОСТАВЛЯЕТ? 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65" y="3527319"/>
            <a:ext cx="412601" cy="41260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65" y="4051385"/>
            <a:ext cx="412601" cy="412601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911424" y="2200611"/>
            <a:ext cx="401103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Единый календарь мероприятий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Критерии отбора мероприятий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Формат единого отчета</a:t>
            </a:r>
            <a:endParaRPr lang="ru-RU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Формат </a:t>
            </a:r>
            <a:r>
              <a:rPr lang="ru-RU" b="1" dirty="0" err="1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медиаплана</a:t>
            </a:r>
            <a:endParaRPr lang="ru-RU" b="1" dirty="0" smtClean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b="1" dirty="0" err="1" smtClean="0">
                <a:solidFill>
                  <a:srgbClr val="1B3484"/>
                </a:solidFill>
                <a:latin typeface="Phenomena" panose="020B0604020202020204" charset="-52"/>
                <a:cs typeface="Times New Roman" panose="02020603050405020304" pitchFamily="18" charset="0"/>
              </a:rPr>
              <a:t>Брендбук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cs typeface="Times New Roman" panose="02020603050405020304" pitchFamily="18" charset="0"/>
              </a:rPr>
              <a:t> проекта «Флагманы образования»</a:t>
            </a:r>
            <a:endParaRPr lang="ru-RU" dirty="0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2614345"/>
            <a:ext cx="368596" cy="36859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2995720"/>
            <a:ext cx="368596" cy="36859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3374036"/>
            <a:ext cx="368596" cy="36859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26" y="4608024"/>
            <a:ext cx="405479" cy="405479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7240765" y="4657111"/>
            <a:ext cx="485627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Ежемесячный отчет о реализации </a:t>
            </a:r>
            <a:r>
              <a:rPr lang="ru-RU" b="1" dirty="0" err="1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медиаплана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749931" y="3080997"/>
            <a:ext cx="307755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B89552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До 5 мая</a:t>
            </a:r>
            <a:endParaRPr lang="ru-RU" b="1" dirty="0">
              <a:solidFill>
                <a:srgbClr val="B89552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09" y="2962323"/>
            <a:ext cx="360040" cy="538685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7749931" y="5161795"/>
            <a:ext cx="41861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B89552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B89552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 20 числа каждого месяца</a:t>
            </a:r>
            <a:endParaRPr lang="ru-RU" b="1" dirty="0">
              <a:solidFill>
                <a:srgbClr val="B89552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37" y="6081385"/>
            <a:ext cx="412601" cy="4126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11244" y="6103019"/>
            <a:ext cx="206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henomena" panose="020B0604020202020204" charset="0"/>
                <a:cs typeface="Phenomena" panose="020B0604020202020204" charset="0"/>
              </a:rPr>
              <a:t>fedoperator@apkpro.ru</a:t>
            </a:r>
            <a:endParaRPr lang="ru-RU" dirty="0">
              <a:solidFill>
                <a:schemeClr val="bg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2" y="4989069"/>
            <a:ext cx="252041" cy="377098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09" y="5050555"/>
            <a:ext cx="360040" cy="538685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41" y="5445189"/>
            <a:ext cx="500492" cy="49559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5949280"/>
            <a:ext cx="368596" cy="368596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6396515"/>
            <a:ext cx="368596" cy="368596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3198748" y="5573437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КУДА НАПРАВЛЯЕМ? 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37" y="1970507"/>
            <a:ext cx="594397" cy="59439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2208794"/>
            <a:ext cx="368596" cy="36859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" y="3784414"/>
            <a:ext cx="368596" cy="36859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64352" y="6356350"/>
            <a:ext cx="2743200" cy="365125"/>
          </a:xfrm>
        </p:spPr>
        <p:txBody>
          <a:bodyPr/>
          <a:lstStyle/>
          <a:p>
            <a:fld id="{A391D962-E59F-6646-8FBD-5F53A0D98DF3}" type="slidenum">
              <a:rPr lang="ru-RU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  <a:cs typeface="Arial" panose="020B0604020202020204" pitchFamily="34" charset="0"/>
              </a:rPr>
              <a:t>15</a:t>
            </a:fld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37" y="5517232"/>
            <a:ext cx="594397" cy="5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ятиугольник 6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3388" y="4390486"/>
            <a:ext cx="3812334" cy="316904"/>
          </a:xfrm>
          <a:prstGeom prst="homePlate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65" name="Пятиугольник 64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-5591" y="5805292"/>
            <a:ext cx="1545830" cy="316904"/>
          </a:xfrm>
          <a:prstGeom prst="homePlate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63" name="Пятиугольник 62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3388" y="5033752"/>
            <a:ext cx="2564220" cy="316904"/>
          </a:xfrm>
          <a:prstGeom prst="homePlate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36" name="Freeform 20"/>
          <p:cNvSpPr>
            <a:spLocks noGrp="1"/>
          </p:cNvSpPr>
          <p:nvPr/>
        </p:nvSpPr>
        <p:spPr>
          <a:xfrm>
            <a:off x="6694064" y="-273968"/>
            <a:ext cx="8499064" cy="8506264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Freeform 20"/>
          <p:cNvSpPr>
            <a:spLocks noGrp="1"/>
          </p:cNvSpPr>
          <p:nvPr/>
        </p:nvSpPr>
        <p:spPr>
          <a:xfrm>
            <a:off x="7028855" y="-1929281"/>
            <a:ext cx="4038945" cy="4038945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376243"/>
            <a:ext cx="2743200" cy="365125"/>
          </a:xfrm>
        </p:spPr>
        <p:txBody>
          <a:bodyPr/>
          <a:lstStyle/>
          <a:p>
            <a:pPr>
              <a:lnSpc>
                <a:spcPct val="80000"/>
              </a:lnSpc>
            </a:pPr>
            <a:fld id="{9ED3E6C7-3DB5-4CEA-BE86-0152E48A7CD0}" type="slidenum">
              <a:rPr lang="ru-RU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</a:rPr>
              <a:pPr>
                <a:lnSpc>
                  <a:spcPct val="80000"/>
                </a:lnSpc>
              </a:pPr>
              <a:t>16</a:t>
            </a:fld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1778" y="1938062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модели полуфинала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305951" y="2756437"/>
            <a:ext cx="54699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Трек </a:t>
            </a:r>
            <a:r>
              <a:rPr lang="ru-RU" sz="2000" b="1" dirty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«Педагоги и управленцы</a:t>
            </a:r>
            <a:r>
              <a:rPr lang="ru-RU" sz="2000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805032" y="3621090"/>
            <a:ext cx="4366044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lang="ru-RU" b="1" dirty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площадки для проведения конкурсных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испытаний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проведения и экспертизы конкурсных испытаний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информационного сопровождения конкурсных испытаний полуфинала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0239" y="2375256"/>
            <a:ext cx="491788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Описание единых конкурсных испытаний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 err="1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Критериально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-оценочная база</a:t>
            </a:r>
            <a:endParaRPr lang="ru-RU" dirty="0"/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Порядок проведения конкурсных 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испытаний</a:t>
            </a: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персоналу и материально-техническому обеспечению</a:t>
            </a:r>
            <a:endParaRPr lang="en-US" b="1" dirty="0" smtClean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66846" y="3979164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Обучение 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80876" y="5567739"/>
            <a:ext cx="47021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ДПП «Организационно-методическое сопровождение конкурса профессионального мастерства                          на основе </a:t>
            </a:r>
            <a:r>
              <a:rPr lang="ru-RU" b="1" dirty="0" err="1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компетентностного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подхода»</a:t>
            </a:r>
            <a:endParaRPr lang="ru-RU" b="1" dirty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ПОЛУФИНАЛ: ПРОЦЕДУРА ВЗАИМОДЕЙСТВИЯ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45461" y="1229187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АКАДЕМИЯ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601488" y="1249132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РЕГИОН 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48" y="1111616"/>
            <a:ext cx="650618" cy="6519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6"/>
            <a:ext cx="1026002" cy="7273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2351034"/>
            <a:ext cx="336892" cy="3368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2687926"/>
            <a:ext cx="336892" cy="3368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3022782"/>
            <a:ext cx="336892" cy="336892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066846" y="6389138"/>
            <a:ext cx="4541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проведения конкурсных испытаний</a:t>
            </a:r>
            <a:endParaRPr lang="ru-RU" dirty="0">
              <a:solidFill>
                <a:srgbClr val="B08D4C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51" y="3661576"/>
            <a:ext cx="393074" cy="39307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65" y="4270674"/>
            <a:ext cx="392470" cy="39247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80" y="4846738"/>
            <a:ext cx="373241" cy="37324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" y="1844824"/>
            <a:ext cx="500492" cy="49559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" y="3789069"/>
            <a:ext cx="500492" cy="49559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" y="6290024"/>
            <a:ext cx="500492" cy="4955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6599" y="5030957"/>
            <a:ext cx="11977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Кого учим?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63735" y="4364272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Когда?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6915" y="5805264"/>
            <a:ext cx="119295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Чему учим?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36113" y="4393458"/>
            <a:ext cx="254695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Сентябрь 2023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1526" y="4918153"/>
            <a:ext cx="448250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координаторы, эксперты, оценщики, модераторы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3465495"/>
            <a:ext cx="336892" cy="33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ятиугольник 6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3388" y="4598050"/>
            <a:ext cx="3812334" cy="316904"/>
          </a:xfrm>
          <a:prstGeom prst="homePlate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65" name="Пятиугольник 64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-5591" y="6077775"/>
            <a:ext cx="1545830" cy="316904"/>
          </a:xfrm>
          <a:prstGeom prst="homePlate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63" name="Пятиугольник 62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3388" y="5313324"/>
            <a:ext cx="2564220" cy="316904"/>
          </a:xfrm>
          <a:prstGeom prst="homePlate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36" name="Freeform 20"/>
          <p:cNvSpPr>
            <a:spLocks noGrp="1"/>
          </p:cNvSpPr>
          <p:nvPr/>
        </p:nvSpPr>
        <p:spPr>
          <a:xfrm>
            <a:off x="6740157" y="-99392"/>
            <a:ext cx="8499064" cy="8506264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Freeform 20"/>
          <p:cNvSpPr>
            <a:spLocks noGrp="1"/>
          </p:cNvSpPr>
          <p:nvPr/>
        </p:nvSpPr>
        <p:spPr>
          <a:xfrm>
            <a:off x="6766966" y="-1955605"/>
            <a:ext cx="4038945" cy="4038945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376243"/>
            <a:ext cx="2743200" cy="365125"/>
          </a:xfrm>
        </p:spPr>
        <p:txBody>
          <a:bodyPr/>
          <a:lstStyle/>
          <a:p>
            <a:pPr>
              <a:lnSpc>
                <a:spcPct val="80000"/>
              </a:lnSpc>
            </a:pPr>
            <a:fld id="{9ED3E6C7-3DB5-4CEA-BE86-0152E48A7CD0}" type="slidenum">
              <a:rPr lang="ru-RU" smtClean="0">
                <a:solidFill>
                  <a:schemeClr val="bg1">
                    <a:lumMod val="85000"/>
                  </a:schemeClr>
                </a:solidFill>
                <a:latin typeface="Phenomena" panose="020B0604020202020204" charset="-52"/>
              </a:rPr>
              <a:pPr>
                <a:lnSpc>
                  <a:spcPct val="80000"/>
                </a:lnSpc>
              </a:pPr>
              <a:t>17</a:t>
            </a:fld>
            <a:endParaRPr lang="ru-RU" dirty="0">
              <a:solidFill>
                <a:schemeClr val="bg1">
                  <a:lumMod val="85000"/>
                </a:schemeClr>
              </a:solidFill>
              <a:latin typeface="Phenomena" panose="020B0604020202020204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71778" y="2018530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модели полуфинала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392144" y="2675199"/>
            <a:ext cx="4799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Трек </a:t>
            </a:r>
            <a:r>
              <a:rPr lang="ru-RU" sz="2000" b="1" dirty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«Педагоги и управленцы</a:t>
            </a:r>
            <a:r>
              <a:rPr lang="ru-RU" sz="2000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832304" y="3998402"/>
            <a:ext cx="331060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победителей конкурсных испытаний </a:t>
            </a:r>
            <a:b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 финал проекта в г. Москву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0239" y="2458487"/>
            <a:ext cx="483463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Описание единых конкурсных испытаний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 err="1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Критериально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-оценочная база</a:t>
            </a:r>
            <a:endParaRPr lang="ru-RU" dirty="0"/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Порядок проведения конкурсных 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испытаний</a:t>
            </a: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персоналу и материально-техническому обеспечению</a:t>
            </a:r>
            <a:endParaRPr lang="en-US" b="1" dirty="0" smtClean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66846" y="4123180"/>
            <a:ext cx="484657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Обучение 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72682" y="5840222"/>
            <a:ext cx="47021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ДПП «Организационно-методическое сопровождение конкурса профессионального мастерства                          на основе </a:t>
            </a:r>
            <a:r>
              <a:rPr lang="ru-RU" b="1" dirty="0" err="1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компетентностного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подхода»</a:t>
            </a:r>
            <a:endParaRPr lang="ru-RU" b="1" dirty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ФИНАЛ: </a:t>
            </a:r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ПРОЦЕДУРА ВЗАИМОДЕЙСТВИЯ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45461" y="1229187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АКАДЕМИЯ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601488" y="1249132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РЕГИОН 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48" y="1111616"/>
            <a:ext cx="650618" cy="6519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6"/>
            <a:ext cx="1026002" cy="7273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2434265"/>
            <a:ext cx="336892" cy="3368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2771157"/>
            <a:ext cx="336892" cy="3368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3106013"/>
            <a:ext cx="336892" cy="33689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" y="1925292"/>
            <a:ext cx="500492" cy="49559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" y="3933085"/>
            <a:ext cx="500492" cy="4955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6599" y="5310529"/>
            <a:ext cx="11977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Кого учим?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63735" y="4571836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Когда?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6915" y="6077747"/>
            <a:ext cx="119295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Чему учим?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87109" y="4601022"/>
            <a:ext cx="269692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Октябрь – ноябрь 2023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1526" y="5313324"/>
            <a:ext cx="448250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Эксперты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оценщики, модераторы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29" y="3548726"/>
            <a:ext cx="336892" cy="33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59" y="3706583"/>
            <a:ext cx="134076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23B3F176-3B1D-95AB-1ECD-C9066B19047D}"/>
              </a:ext>
            </a:extLst>
          </p:cNvPr>
          <p:cNvSpPr/>
          <p:nvPr/>
        </p:nvSpPr>
        <p:spPr>
          <a:xfrm>
            <a:off x="-3366211" y="-926712"/>
            <a:ext cx="9662024" cy="9662024"/>
          </a:xfrm>
          <a:prstGeom prst="ellipse">
            <a:avLst/>
          </a:prstGeom>
          <a:gradFill flip="none" rotWithShape="1">
            <a:gsLst>
              <a:gs pos="41000">
                <a:srgbClr val="E3CE84"/>
              </a:gs>
              <a:gs pos="69000">
                <a:srgbClr val="C9AE68"/>
              </a:gs>
              <a:gs pos="100000">
                <a:srgbClr val="AF8C4B"/>
              </a:gs>
            </a:gsLst>
            <a:lin ang="54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653656" y="2564904"/>
            <a:ext cx="1393078" cy="1393078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2921923" y="-487431"/>
            <a:ext cx="8783462" cy="8783462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AC82780F-6402-BF4A-84CE-6A90983231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1054" y="1631684"/>
            <a:ext cx="5661723" cy="7219408"/>
          </a:xfrm>
          <a:prstGeom prst="rect">
            <a:avLst/>
          </a:prstGeom>
        </p:spPr>
      </p:pic>
      <p:sp>
        <p:nvSpPr>
          <p:cNvPr id="7" name="Выбирайте аудиторию…"/>
          <p:cNvSpPr txBox="1"/>
          <p:nvPr/>
        </p:nvSpPr>
        <p:spPr>
          <a:xfrm>
            <a:off x="8246493" y="897490"/>
            <a:ext cx="362306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825500" hangingPunct="0">
              <a:spcBef>
                <a:spcPts val="1500"/>
              </a:spcBef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b="1" kern="0" spc="39" dirty="0" smtClean="0">
                <a:solidFill>
                  <a:srgbClr val="B08D4C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</a:rPr>
              <a:t>Официальный сайт</a:t>
            </a:r>
            <a:endParaRPr sz="2800" b="1" kern="0" spc="39" dirty="0">
              <a:solidFill>
                <a:srgbClr val="B08D4C"/>
              </a:solidFill>
              <a:latin typeface="Phenomena" panose="020B0604020202020204" charset="0"/>
              <a:ea typeface="Arial"/>
              <a:cs typeface="Phenomena" panose="020B0604020202020204" charset="0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46493" y="1429802"/>
            <a:ext cx="3419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500" hangingPunct="0">
              <a:spcBef>
                <a:spcPts val="1500"/>
              </a:spcBef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kern="0" spc="39" dirty="0">
                <a:solidFill>
                  <a:srgbClr val="000000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  <a:hlinkClick r:id="rId3"/>
              </a:rPr>
              <a:t>https://flagmany.rsv.ru</a:t>
            </a:r>
            <a:r>
              <a:rPr lang="en-US" sz="2000" b="1" kern="0" spc="39" dirty="0" smtClean="0">
                <a:solidFill>
                  <a:srgbClr val="000000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  <a:hlinkClick r:id="rId3"/>
              </a:rPr>
              <a:t>/</a:t>
            </a:r>
            <a:endParaRPr lang="ru-RU" sz="2000" b="1" kern="0" spc="39" dirty="0" smtClean="0">
              <a:solidFill>
                <a:srgbClr val="000000"/>
              </a:solidFill>
              <a:latin typeface="Phenomena" panose="020B0604020202020204" charset="0"/>
              <a:ea typeface="Arial"/>
              <a:cs typeface="Phenomena" panose="020B0604020202020204" charset="0"/>
              <a:sym typeface="Arial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53656" y="733263"/>
            <a:ext cx="1393078" cy="1393078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" name="Выбирайте аудиторию…"/>
          <p:cNvSpPr txBox="1"/>
          <p:nvPr/>
        </p:nvSpPr>
        <p:spPr>
          <a:xfrm>
            <a:off x="8246493" y="2755090"/>
            <a:ext cx="359893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825500" hangingPunct="0">
              <a:spcBef>
                <a:spcPts val="1500"/>
              </a:spcBef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b="1" kern="0" spc="39" dirty="0" smtClean="0">
                <a:solidFill>
                  <a:srgbClr val="B08D4C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</a:rPr>
              <a:t>Электронная почта</a:t>
            </a:r>
            <a:endParaRPr sz="2800" b="1" kern="0" spc="39" dirty="0">
              <a:solidFill>
                <a:srgbClr val="B08D4C"/>
              </a:solidFill>
              <a:latin typeface="Phenomena" panose="020B0604020202020204" charset="0"/>
              <a:ea typeface="Arial"/>
              <a:cs typeface="Phenomena" panose="020B0604020202020204" charset="0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46493" y="3288569"/>
            <a:ext cx="3546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500" hangingPunct="0">
              <a:spcBef>
                <a:spcPts val="1500"/>
              </a:spcBef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kern="0" spc="39" dirty="0" smtClean="0">
                <a:solidFill>
                  <a:srgbClr val="000000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  <a:hlinkClick r:id="rId4"/>
              </a:rPr>
              <a:t>fedoperator@apkpro.ru</a:t>
            </a:r>
            <a:r>
              <a:rPr lang="ru-RU" sz="2000" b="1" kern="0" spc="39" dirty="0" smtClean="0">
                <a:solidFill>
                  <a:srgbClr val="000000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</a:rPr>
              <a:t> </a:t>
            </a:r>
            <a:endParaRPr lang="ru-RU" sz="2000" b="1" kern="0" spc="39" dirty="0">
              <a:solidFill>
                <a:srgbClr val="000000"/>
              </a:solidFill>
              <a:latin typeface="Phenomena" panose="020B0604020202020204" charset="0"/>
              <a:ea typeface="Arial"/>
              <a:cs typeface="Phenomena" panose="020B0604020202020204" charset="0"/>
              <a:sym typeface="Arial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379" y="2857626"/>
            <a:ext cx="807633" cy="8076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02080" y="2570481"/>
            <a:ext cx="2133600" cy="3881120"/>
          </a:xfrm>
          <a:prstGeom prst="rect">
            <a:avLst/>
          </a:prstGeom>
          <a:solidFill>
            <a:srgbClr val="1B328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376243"/>
            <a:ext cx="2743200" cy="365125"/>
          </a:xfrm>
        </p:spPr>
        <p:txBody>
          <a:bodyPr/>
          <a:lstStyle/>
          <a:p>
            <a:pPr>
              <a:lnSpc>
                <a:spcPct val="80000"/>
              </a:lnSpc>
            </a:pPr>
            <a:fld id="{6DBBAAFF-5DA9-4695-8650-3AC011808BA9}" type="slidenum">
              <a:rPr lang="ru-RU" smtClean="0">
                <a:latin typeface="Phenomena" panose="020B0604020202020204" charset="-52"/>
              </a:rPr>
              <a:pPr>
                <a:lnSpc>
                  <a:spcPct val="80000"/>
                </a:lnSpc>
              </a:pPr>
              <a:t>18</a:t>
            </a:fld>
            <a:endParaRPr lang="ru-RU" dirty="0">
              <a:latin typeface="Phenomena" panose="020B060402020202020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7185" y="5124848"/>
            <a:ext cx="341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Сарычева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Татьяна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Владимировна </a:t>
            </a:r>
          </a:p>
          <a:p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тел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.: +7 (495) 969-26-17, доб. 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7683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356992"/>
            <a:ext cx="2120200" cy="2120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46493" y="4612690"/>
            <a:ext cx="3414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Контактное лицо:</a:t>
            </a:r>
            <a:endParaRPr lang="en-US" sz="2800" b="1" dirty="0">
              <a:solidFill>
                <a:srgbClr val="B08D4C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53656" y="4612690"/>
            <a:ext cx="1393078" cy="1393078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354" y="4841637"/>
            <a:ext cx="917683" cy="9176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929732" y="1009339"/>
            <a:ext cx="840926" cy="8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">
            <a:extLst>
              <a:ext uri="{FF2B5EF4-FFF2-40B4-BE49-F238E27FC236}">
                <a16:creationId xmlns:a16="http://schemas.microsoft.com/office/drawing/2014/main" id="{23699C75-E849-BFBE-7CF2-4F03FE8DF2E8}"/>
              </a:ext>
            </a:extLst>
          </p:cNvPr>
          <p:cNvSpPr/>
          <p:nvPr/>
        </p:nvSpPr>
        <p:spPr>
          <a:xfrm>
            <a:off x="-168265" y="2193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sz="16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768469" y="-91239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335360" y="2708920"/>
            <a:ext cx="7213793" cy="632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5400" b="1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«ФЛАГМАНЫ ОБРАЗОВАНИЯ»: </a:t>
            </a:r>
          </a:p>
        </p:txBody>
      </p:sp>
      <p:sp>
        <p:nvSpPr>
          <p:cNvPr id="255" name="Динамика продаж по каналам"/>
          <p:cNvSpPr txBox="1"/>
          <p:nvPr/>
        </p:nvSpPr>
        <p:spPr>
          <a:xfrm>
            <a:off x="335361" y="3901509"/>
            <a:ext cx="6920346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r" defTabSz="1219169" hangingPunct="0">
              <a:lnSpc>
                <a:spcPct val="80000"/>
              </a:lnSpc>
              <a:spcBef>
                <a:spcPts val="2250"/>
              </a:spcBef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3600" spc="70" dirty="0">
                <a:solidFill>
                  <a:schemeClr val="bg1"/>
                </a:solidFill>
                <a:latin typeface="Phenomena" pitchFamily="2" charset="0"/>
                <a:sym typeface="Muller Light"/>
              </a:rPr>
              <a:t>КОНЦЕПЦИЯ</a:t>
            </a:r>
            <a:endParaRPr sz="3600" kern="0" spc="70" dirty="0">
              <a:solidFill>
                <a:schemeClr val="bg1"/>
              </a:solidFill>
              <a:latin typeface="Phenomena" pitchFamily="2" charset="0"/>
              <a:sym typeface="Muller Ligh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525" y="2176645"/>
            <a:ext cx="968231" cy="10801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219F80-A561-A1C2-408B-D7C9B81CB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27" y="315057"/>
            <a:ext cx="2193310" cy="1165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88" y="2437108"/>
            <a:ext cx="1352869" cy="762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3205"/>
          <a:stretch/>
        </p:blipFill>
        <p:spPr>
          <a:xfrm>
            <a:off x="9810022" y="3909294"/>
            <a:ext cx="1967322" cy="492277"/>
          </a:xfrm>
          <a:prstGeom prst="rect">
            <a:avLst/>
          </a:prstGeom>
        </p:spPr>
      </p:pic>
      <p:sp>
        <p:nvSpPr>
          <p:cNvPr id="16" name="Номер слайда 5"/>
          <p:cNvSpPr txBox="1">
            <a:spLocks/>
          </p:cNvSpPr>
          <p:nvPr/>
        </p:nvSpPr>
        <p:spPr>
          <a:xfrm>
            <a:off x="9269158" y="63382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Phenomena" panose="020B0604020202020204" charset="-52"/>
              </a:rPr>
              <a:t>2</a:t>
            </a:r>
            <a:endParaRPr lang="ru-RU" dirty="0"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15670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4626866" y="-892035"/>
            <a:ext cx="8930101" cy="8930101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7456" y="6351519"/>
            <a:ext cx="2743200" cy="365125"/>
          </a:xfrm>
        </p:spPr>
        <p:txBody>
          <a:bodyPr/>
          <a:lstStyle/>
          <a:p>
            <a:r>
              <a:rPr lang="ru-RU" dirty="0" smtClean="0">
                <a:latin typeface="Phenomena" panose="020B0604020202020204" charset="-52"/>
              </a:rPr>
              <a:t>3</a:t>
            </a:r>
            <a:endParaRPr lang="ru-RU" dirty="0">
              <a:latin typeface="Phenomena" panose="020B0604020202020204" charset="-5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78A6439-0EA9-1D58-28DE-C9E2134CBA61}"/>
              </a:ext>
            </a:extLst>
          </p:cNvPr>
          <p:cNvSpPr/>
          <p:nvPr/>
        </p:nvSpPr>
        <p:spPr>
          <a:xfrm>
            <a:off x="375116" y="1462659"/>
            <a:ext cx="3260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ЦЕЛЬ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206" y="4043625"/>
            <a:ext cx="3622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Verdana" panose="020B0604030504040204" pitchFamily="34" charset="0"/>
              </a:rPr>
              <a:t>Создание условий формирования кадрового резерва для системы образования Российской Федерации</a:t>
            </a:r>
            <a:endParaRPr lang="ru-RU" b="1" dirty="0">
              <a:solidFill>
                <a:srgbClr val="1B328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8A6439-0EA9-1D58-28DE-C9E2134CBA61}"/>
              </a:ext>
            </a:extLst>
          </p:cNvPr>
          <p:cNvSpPr/>
          <p:nvPr/>
        </p:nvSpPr>
        <p:spPr>
          <a:xfrm>
            <a:off x="4232848" y="1116606"/>
            <a:ext cx="7124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ТРЕКИ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1288" y="1860234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-52"/>
                <a:ea typeface="Verdana" panose="020B0604030504040204" pitchFamily="34" charset="0"/>
              </a:rPr>
              <a:t>Студенты</a:t>
            </a:r>
            <a:endParaRPr lang="ru-RU" sz="2000" b="1" dirty="0">
              <a:solidFill>
                <a:srgbClr val="1B3281"/>
              </a:solidFill>
              <a:latin typeface="Phenomena" panose="020B0604020202020204" charset="-52"/>
              <a:ea typeface="Verdana" panose="020B060403050404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ПРОЕКТ «ФЛАГМАНЫ ОБРАЗОВАНИЯ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»: ЦЕЛЬ И ТРЕКИ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52" y="2369608"/>
            <a:ext cx="1376711" cy="1376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06" y="2570654"/>
            <a:ext cx="458445" cy="458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44" y="1775410"/>
            <a:ext cx="575955" cy="57032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06" y="4526795"/>
            <a:ext cx="458445" cy="45844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44" y="3573016"/>
            <a:ext cx="575955" cy="57032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279419" y="3655251"/>
            <a:ext cx="24416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-52"/>
                <a:ea typeface="Verdana" panose="020B0604030504040204" pitchFamily="34" charset="0"/>
              </a:rPr>
              <a:t>Педагоги </a:t>
            </a:r>
            <a:r>
              <a:rPr lang="ru-RU" sz="2000" b="1" dirty="0">
                <a:solidFill>
                  <a:srgbClr val="1B3281"/>
                </a:solidFill>
                <a:latin typeface="Phenomena" panose="020B0604020202020204" charset="-52"/>
                <a:ea typeface="Verdana" panose="020B0604030504040204" pitchFamily="34" charset="0"/>
              </a:rPr>
              <a:t>и 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-52"/>
                <a:ea typeface="Verdana" panose="020B0604030504040204" pitchFamily="34" charset="0"/>
              </a:rPr>
              <a:t>управленцы</a:t>
            </a:r>
            <a:endParaRPr lang="ru-RU" sz="2000" b="1" dirty="0">
              <a:solidFill>
                <a:srgbClr val="1B3281"/>
              </a:solidFill>
              <a:latin typeface="Phenomena" panose="020B0604020202020204" charset="-52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4625" y="2381979"/>
            <a:ext cx="6506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обучающиеся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или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вузов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или колледжей (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независимо от формы их собственности и ведомственной принадлежности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) по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программам </a:t>
            </a:r>
            <a:r>
              <a:rPr lang="ru-RU" sz="1600" b="1" dirty="0" err="1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бакалавриата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, </a:t>
            </a:r>
            <a:r>
              <a:rPr lang="ru-RU" sz="1600" b="1" dirty="0" err="1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специалитета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, магистратуры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или аспирантуры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86260" y="4191279"/>
            <a:ext cx="6514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сотрудники РОИВ, органов местного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самоуправления; </a:t>
            </a:r>
            <a:b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</a:b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педагоги, управленцы и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иные работники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организаций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, осуществляющих </a:t>
            </a: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образовательную деятельность; </a:t>
            </a:r>
            <a:b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</a:br>
            <a:r>
              <a:rPr lang="ru-RU" sz="16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ИП, осуществляющие образовательную </a:t>
            </a:r>
            <a:r>
              <a:rPr lang="ru-RU" sz="16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деятельность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24544" y="6053226"/>
            <a:ext cx="4855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  <a:hlinkClick r:id="rId5"/>
              </a:rPr>
              <a:t>https</a:t>
            </a:r>
            <a:r>
              <a:rPr lang="en-US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  <a:hlinkClick r:id="rId5"/>
              </a:rPr>
              <a:t>://</a:t>
            </a:r>
            <a:r>
              <a:rPr lang="en-US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  <a:hlinkClick r:id="rId5"/>
              </a:rPr>
              <a:t>flagmany.rsv.ru/polozhenie</a:t>
            </a: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 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303235" y="5445224"/>
            <a:ext cx="3190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B08D4C"/>
                </a:solidFill>
                <a:latin typeface="Phenomena" panose="020B0604020202020204" charset="-52"/>
                <a:ea typeface="Verdana" panose="020B0604030504040204" pitchFamily="34" charset="0"/>
              </a:rPr>
              <a:t>ПОЛОЖЕНИЕ О ПРОЕКТЕ</a:t>
            </a:r>
            <a:endParaRPr lang="ru-RU" sz="2800" b="1" dirty="0">
              <a:solidFill>
                <a:srgbClr val="B08D4C"/>
              </a:solidFill>
              <a:latin typeface="Phenomena" panose="020B0604020202020204" charset="-52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64352" y="6344746"/>
            <a:ext cx="2743200" cy="365125"/>
          </a:xfrm>
        </p:spPr>
        <p:txBody>
          <a:bodyPr/>
          <a:lstStyle/>
          <a:p>
            <a:fld id="{9ED3E6C7-3DB5-4CEA-BE86-0152E48A7CD0}" type="slidenum">
              <a:rPr lang="ru-RU" smtClean="0">
                <a:latin typeface="Phenomena" panose="020B0604020202020204" charset="-52"/>
              </a:rPr>
              <a:t>4</a:t>
            </a:fld>
            <a:endParaRPr lang="ru-RU" dirty="0">
              <a:latin typeface="Phenomena" panose="020B0604020202020204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3C5C1-7485-36C5-75A6-A15B6A57A79C}"/>
              </a:ext>
            </a:extLst>
          </p:cNvPr>
          <p:cNvSpPr txBox="1"/>
          <p:nvPr/>
        </p:nvSpPr>
        <p:spPr>
          <a:xfrm>
            <a:off x="1487488" y="1268760"/>
            <a:ext cx="78954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ПЕДАГОГИ И УПРАВЛЕНЦЫ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2BD7DB-2B5E-E0A7-8F6E-2C2AC2D1D466}"/>
              </a:ext>
            </a:extLst>
          </p:cNvPr>
          <p:cNvSpPr txBox="1"/>
          <p:nvPr/>
        </p:nvSpPr>
        <p:spPr>
          <a:xfrm>
            <a:off x="1487489" y="1694677"/>
            <a:ext cx="789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Участие индивидуальное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08452" y="3445121"/>
            <a:ext cx="1925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Октябрь 2023</a:t>
            </a:r>
            <a:endParaRPr lang="ru-RU" b="1" dirty="0">
              <a:solidFill>
                <a:srgbClr val="BB9C59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99918" y="2181072"/>
            <a:ext cx="3542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Региональные полуфиналы</a:t>
            </a:r>
            <a:endParaRPr lang="ru-RU" b="1" dirty="0">
              <a:solidFill>
                <a:srgbClr val="1B3484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cxnSp>
        <p:nvCxnSpPr>
          <p:cNvPr id="34" name="Прямая соединительная линия 33"/>
          <p:cNvCxnSpPr>
            <a:stCxn id="44" idx="1"/>
            <a:endCxn id="45" idx="3"/>
          </p:cNvCxnSpPr>
          <p:nvPr/>
        </p:nvCxnSpPr>
        <p:spPr>
          <a:xfrm>
            <a:off x="1501490" y="2911837"/>
            <a:ext cx="9191725" cy="6195"/>
          </a:xfrm>
          <a:prstGeom prst="line">
            <a:avLst/>
          </a:prstGeom>
          <a:ln w="28575">
            <a:solidFill>
              <a:srgbClr val="1B34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9728608" y="2183442"/>
            <a:ext cx="1405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Ноябрь 2023</a:t>
            </a:r>
            <a:endParaRPr lang="ru-RU" b="1" dirty="0">
              <a:solidFill>
                <a:srgbClr val="BB9C59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03741" y="2179354"/>
            <a:ext cx="2603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15 мая – 17 сентября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567031" y="3440927"/>
            <a:ext cx="407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«Образовательный марафон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78799" y="3446699"/>
            <a:ext cx="2603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27 марта </a:t>
            </a:r>
            <a:r>
              <a:rPr lang="ru-RU" b="1" dirty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– </a:t>
            </a:r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15 августа</a:t>
            </a:r>
            <a:endParaRPr lang="ru-RU" b="1" dirty="0">
              <a:solidFill>
                <a:srgbClr val="BB9C59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04618" y="2166904"/>
            <a:ext cx="1551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Регистрация</a:t>
            </a:r>
            <a:endParaRPr lang="ru-RU" b="1" dirty="0">
              <a:solidFill>
                <a:srgbClr val="1B3484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078890" y="3449315"/>
            <a:ext cx="270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Финал </a:t>
            </a:r>
            <a:endParaRPr lang="ru-RU" b="1" dirty="0">
              <a:solidFill>
                <a:srgbClr val="1B3484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5" y="1195446"/>
            <a:ext cx="1396989" cy="86856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90" y="2553792"/>
            <a:ext cx="558056" cy="7160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29" y="2569864"/>
            <a:ext cx="523486" cy="69633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98" y="2609276"/>
            <a:ext cx="432325" cy="64683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10" y="2609276"/>
            <a:ext cx="432325" cy="646837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ПРОЕКТ «ФЛАГМАНЫ ОБРАЗОВАНИЯ»: ЭТАПЫ И ТРЕКИ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2BD7DB-2B5E-E0A7-8F6E-2C2AC2D1D466}"/>
              </a:ext>
            </a:extLst>
          </p:cNvPr>
          <p:cNvSpPr txBox="1"/>
          <p:nvPr/>
        </p:nvSpPr>
        <p:spPr>
          <a:xfrm>
            <a:off x="1615845" y="4565264"/>
            <a:ext cx="789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000" b="1" dirty="0">
                <a:solidFill>
                  <a:srgbClr val="1B3281"/>
                </a:solidFill>
                <a:latin typeface="Phenomena" panose="020B0604020202020204" charset="0"/>
                <a:cs typeface="Phenomena" panose="020B0604020202020204" charset="0"/>
              </a:rPr>
              <a:t>Участие индивидуальное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33C5C1-7485-36C5-75A6-A15B6A57A79C}"/>
              </a:ext>
            </a:extLst>
          </p:cNvPr>
          <p:cNvSpPr txBox="1"/>
          <p:nvPr/>
        </p:nvSpPr>
        <p:spPr>
          <a:xfrm>
            <a:off x="1615845" y="4127498"/>
            <a:ext cx="78954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9552"/>
                </a:solidFill>
                <a:effectLst/>
                <a:uLnTx/>
                <a:uFillTx/>
                <a:latin typeface="Phenomena" panose="020B0604020202020204" charset="0"/>
                <a:cs typeface="Phenomena" panose="020B0604020202020204" charset="0"/>
              </a:rPr>
              <a:t>СТУДЕНТЫ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cxnSp>
        <p:nvCxnSpPr>
          <p:cNvPr id="42" name="Прямая соединительная линия 41"/>
          <p:cNvCxnSpPr>
            <a:stCxn id="58" idx="1"/>
            <a:endCxn id="59" idx="3"/>
          </p:cNvCxnSpPr>
          <p:nvPr/>
        </p:nvCxnSpPr>
        <p:spPr>
          <a:xfrm>
            <a:off x="1490916" y="5718543"/>
            <a:ext cx="9186638" cy="6195"/>
          </a:xfrm>
          <a:prstGeom prst="line">
            <a:avLst/>
          </a:prstGeom>
          <a:ln w="28575">
            <a:solidFill>
              <a:srgbClr val="1B34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9712947" y="6137260"/>
            <a:ext cx="1405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Ноябрь 2023</a:t>
            </a:r>
            <a:endParaRPr lang="ru-RU" b="1" dirty="0">
              <a:solidFill>
                <a:srgbClr val="BB9C59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72076" y="4955761"/>
            <a:ext cx="2603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15 мая – 17 сентября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035366" y="6130674"/>
            <a:ext cx="407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«Образовательный марафон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063229" y="4952227"/>
            <a:ext cx="270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Финал </a:t>
            </a:r>
            <a:endParaRPr lang="ru-RU" b="1" dirty="0">
              <a:solidFill>
                <a:srgbClr val="1B3484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68225" y="6136446"/>
            <a:ext cx="2603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27 марта </a:t>
            </a:r>
            <a:r>
              <a:rPr lang="ru-RU" b="1" dirty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– </a:t>
            </a:r>
            <a:r>
              <a:rPr lang="ru-RU" b="1" dirty="0" smtClean="0">
                <a:solidFill>
                  <a:srgbClr val="BB9C59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15 августа</a:t>
            </a:r>
            <a:endParaRPr lang="ru-RU" b="1" dirty="0">
              <a:solidFill>
                <a:srgbClr val="BB9C59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94044" y="4962083"/>
            <a:ext cx="1551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3484"/>
                </a:solidFill>
                <a:latin typeface="Phenomena" panose="020B0604020202020204" charset="0"/>
                <a:ea typeface="Helvetica Neue"/>
                <a:cs typeface="Phenomena" panose="020B0604020202020204" charset="0"/>
                <a:sym typeface="Helvetica Neue"/>
              </a:rPr>
              <a:t>Регистрация</a:t>
            </a:r>
            <a:endParaRPr lang="ru-RU" b="1" dirty="0">
              <a:solidFill>
                <a:srgbClr val="1B3484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7" y="4109021"/>
            <a:ext cx="1240076" cy="84443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16" y="5360498"/>
            <a:ext cx="558056" cy="71609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68" y="5376570"/>
            <a:ext cx="523486" cy="69633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33" y="5403065"/>
            <a:ext cx="432325" cy="6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5592" y="1356272"/>
            <a:ext cx="379751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400" b="1" kern="0" dirty="0" err="1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Надпрофессиональные</a:t>
            </a:r>
            <a:r>
              <a:rPr lang="ru-RU" sz="2400" b="1" kern="0" dirty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 </a:t>
            </a:r>
            <a:r>
              <a:rPr lang="ru-RU" sz="2400" b="1" kern="0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компетенции</a:t>
            </a:r>
            <a:endParaRPr lang="ru-RU" sz="24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90384" y="1356272"/>
            <a:ext cx="434846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400" b="1" kern="0" dirty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Профессиональные </a:t>
            </a:r>
            <a:endParaRPr lang="ru-RU" sz="2400" b="1" kern="0" dirty="0" smtClean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  <a:p>
            <a:pPr lvl="0" defTabSz="412750" hangingPunct="0">
              <a:lnSpc>
                <a:spcPct val="80000"/>
              </a:lnSpc>
              <a:defRPr/>
            </a:pPr>
            <a:r>
              <a:rPr lang="ru-RU" sz="2400" b="1" kern="0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знания</a:t>
            </a:r>
            <a:endParaRPr lang="ru-RU" sz="24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9416" y="2297595"/>
            <a:ext cx="49359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4К компетенции (</a:t>
            </a:r>
            <a:r>
              <a:rPr lang="ru-RU" b="1" dirty="0" err="1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коммуникативность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, креативность, умение работать в команде, критическое мышление)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Адаптивность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и гибкость мышления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Аналитическое мышление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Лидерские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качества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Стратегическое мышление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Стрессоустойчивость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Эмоциональный интеллект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176120" y="2288869"/>
            <a:ext cx="48083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5У компетенции (управление процессами, ресурсами, кадрами, результатами, информацией)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Игровые технологии в образовании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Развитие индивидуального профессионального стиля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Развитие системы воспитательной работы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Проектное управление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Цифровая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грамотность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Эффективное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педагогическое </a:t>
            </a: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взаимодействие</a:t>
            </a:r>
            <a:endParaRPr lang="ru-RU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ПРОЕКТ «ФЛАГМАНЫ ОБРАЗОВАНИЯ»: КОМПЕТЕНЦИИ</a:t>
            </a:r>
          </a:p>
        </p:txBody>
      </p:sp>
      <p:cxnSp>
        <p:nvCxnSpPr>
          <p:cNvPr id="34" name="Прямая соединительная линия 33"/>
          <p:cNvCxnSpPr>
            <a:cxnSpLocks/>
          </p:cNvCxnSpPr>
          <p:nvPr/>
        </p:nvCxnSpPr>
        <p:spPr bwMode="auto">
          <a:xfrm flipH="1">
            <a:off x="5735960" y="1013633"/>
            <a:ext cx="811646" cy="5976664"/>
          </a:xfrm>
          <a:prstGeom prst="line">
            <a:avLst/>
          </a:prstGeom>
          <a:ln w="63500" cap="rnd">
            <a:solidFill>
              <a:srgbClr val="E3CE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2394491"/>
            <a:ext cx="458445" cy="45844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3114571"/>
            <a:ext cx="458445" cy="4584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3717032"/>
            <a:ext cx="458445" cy="45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4293096"/>
            <a:ext cx="458445" cy="45844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4869160"/>
            <a:ext cx="458445" cy="45844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5445224"/>
            <a:ext cx="458445" cy="4584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8" y="6021288"/>
            <a:ext cx="458445" cy="45844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2420888"/>
            <a:ext cx="458445" cy="45844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3140968"/>
            <a:ext cx="458445" cy="45844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3690635"/>
            <a:ext cx="458445" cy="45844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4274974"/>
            <a:ext cx="458445" cy="45844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4842763"/>
            <a:ext cx="458445" cy="45844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5445224"/>
            <a:ext cx="458445" cy="45844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6" y="6021288"/>
            <a:ext cx="458445" cy="45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" y="1172437"/>
            <a:ext cx="911216" cy="911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67" y="1119009"/>
            <a:ext cx="1018071" cy="1018071"/>
          </a:xfrm>
          <a:prstGeom prst="rect">
            <a:avLst/>
          </a:prstGeom>
        </p:spPr>
      </p:pic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7456" y="6342089"/>
            <a:ext cx="2743200" cy="365125"/>
          </a:xfrm>
        </p:spPr>
        <p:txBody>
          <a:bodyPr/>
          <a:lstStyle/>
          <a:p>
            <a:r>
              <a:rPr lang="ru-RU" dirty="0">
                <a:latin typeface="Phenomena" panose="020B0604020202020204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223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14383" y="1405966"/>
            <a:ext cx="3993009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800" b="1" kern="0" dirty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ПЛОЩАДКИ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215674" y="2621632"/>
            <a:ext cx="480831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Институты развития образования, ЦНППМ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Педагогические вузы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Образовательные организации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«Точки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роста», «</a:t>
            </a:r>
            <a:r>
              <a:rPr lang="ru-RU" b="1" dirty="0" err="1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Кванториумы</a:t>
            </a: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»,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«</a:t>
            </a: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IT-кубы»</a:t>
            </a:r>
            <a:endParaRPr lang="ru-RU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</a:rPr>
              <a:t>Некоммерческие организации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53209" y="1405965"/>
            <a:ext cx="437526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12750" hangingPunct="0">
              <a:lnSpc>
                <a:spcPct val="80000"/>
              </a:lnSpc>
              <a:defRPr/>
            </a:pPr>
            <a:r>
              <a:rPr lang="ru-RU" sz="2800" b="1" kern="0" dirty="0" smtClean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ОРГАНИЗАТОРЫ </a:t>
            </a:r>
            <a:r>
              <a:rPr lang="ru-RU" sz="2800" b="1" dirty="0">
                <a:solidFill>
                  <a:srgbClr val="B08D4C"/>
                </a:solidFill>
                <a:latin typeface="Phenomena" panose="020B0604020202020204" charset="-52"/>
                <a:sym typeface="Helvetica Light"/>
              </a:rPr>
              <a:t>И ПАРТНЕРЫ</a:t>
            </a:r>
            <a:endParaRPr lang="ru-RU" sz="2800" b="1" kern="0" dirty="0">
              <a:solidFill>
                <a:srgbClr val="B08D4C"/>
              </a:solidFill>
              <a:latin typeface="Phenomena" panose="020B0604020202020204" charset="-52"/>
              <a:sym typeface="Helvetica Light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27" y="4730654"/>
            <a:ext cx="1891496" cy="66052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12" y="4602471"/>
            <a:ext cx="827520" cy="9231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03" y="5916670"/>
            <a:ext cx="2002842" cy="5605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1" b="19724"/>
          <a:stretch/>
        </p:blipFill>
        <p:spPr>
          <a:xfrm>
            <a:off x="8254673" y="5909822"/>
            <a:ext cx="1339951" cy="64807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32" y="5860952"/>
            <a:ext cx="1374229" cy="67199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23" y="4743326"/>
            <a:ext cx="1209863" cy="635178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ОРГАНИЗАЦИОННАЯ СХЕМА</a:t>
            </a:r>
          </a:p>
        </p:txBody>
      </p:sp>
      <p:cxnSp>
        <p:nvCxnSpPr>
          <p:cNvPr id="40" name="Прямая соединительная линия 39"/>
          <p:cNvCxnSpPr>
            <a:cxnSpLocks/>
          </p:cNvCxnSpPr>
          <p:nvPr/>
        </p:nvCxnSpPr>
        <p:spPr bwMode="auto">
          <a:xfrm flipH="1">
            <a:off x="5356362" y="982158"/>
            <a:ext cx="811646" cy="5976664"/>
          </a:xfrm>
          <a:prstGeom prst="line">
            <a:avLst/>
          </a:prstGeom>
          <a:ln w="63500" cap="rnd">
            <a:solidFill>
              <a:srgbClr val="E3CE8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8" y="1196421"/>
            <a:ext cx="781549" cy="78314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2581610"/>
            <a:ext cx="458445" cy="45844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3179756"/>
            <a:ext cx="458445" cy="45844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3731775"/>
            <a:ext cx="458445" cy="45844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4340900"/>
            <a:ext cx="458445" cy="45844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4914771"/>
            <a:ext cx="458445" cy="45844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81" y="3196235"/>
            <a:ext cx="1539101" cy="867393"/>
          </a:xfrm>
          <a:prstGeom prst="rect">
            <a:avLst/>
          </a:prstGeom>
        </p:spPr>
      </p:pic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7456" y="6334130"/>
            <a:ext cx="2743200" cy="365125"/>
          </a:xfrm>
        </p:spPr>
        <p:txBody>
          <a:bodyPr/>
          <a:lstStyle/>
          <a:p>
            <a:r>
              <a:rPr lang="ru-RU" dirty="0" smtClean="0">
                <a:latin typeface="Phenomena" panose="020B0604020202020204" charset="-52"/>
              </a:rPr>
              <a:t>6</a:t>
            </a:r>
            <a:endParaRPr lang="ru-RU" dirty="0">
              <a:latin typeface="Phenomena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20" y="2165920"/>
            <a:ext cx="2471893" cy="6383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61" y="1184536"/>
            <a:ext cx="832171" cy="805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196235"/>
            <a:ext cx="2276831" cy="8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">
            <a:extLst>
              <a:ext uri="{FF2B5EF4-FFF2-40B4-BE49-F238E27FC236}">
                <a16:creationId xmlns:a16="http://schemas.microsoft.com/office/drawing/2014/main" id="{23699C75-E849-BFBE-7CF2-4F03FE8DF2E8}"/>
              </a:ext>
            </a:extLst>
          </p:cNvPr>
          <p:cNvSpPr/>
          <p:nvPr/>
        </p:nvSpPr>
        <p:spPr>
          <a:xfrm>
            <a:off x="-168265" y="2193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sz="16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668652" y="2193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335360" y="2708920"/>
            <a:ext cx="7213793" cy="632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5400" b="1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«ФЛАГМАНЫ ОБРАЗОВАНИЯ»: </a:t>
            </a:r>
          </a:p>
        </p:txBody>
      </p:sp>
      <p:sp>
        <p:nvSpPr>
          <p:cNvPr id="255" name="Динамика продаж по каналам"/>
          <p:cNvSpPr txBox="1"/>
          <p:nvPr/>
        </p:nvSpPr>
        <p:spPr>
          <a:xfrm>
            <a:off x="335360" y="3789040"/>
            <a:ext cx="6984775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r" defTabSz="1219169" hangingPunct="0">
              <a:lnSpc>
                <a:spcPct val="80000"/>
              </a:lnSpc>
              <a:spcBef>
                <a:spcPts val="2250"/>
              </a:spcBef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3600" spc="70" dirty="0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АСПЕКТЫ ОРГАНИЗАЦИИ В РЕГИОНАХ  </a:t>
            </a:r>
            <a:endParaRPr sz="3600" kern="0" spc="70" dirty="0">
              <a:solidFill>
                <a:schemeClr val="bg1"/>
              </a:solidFill>
              <a:latin typeface="Phenomena" pitchFamily="2" charset="0"/>
              <a:sym typeface="Muller Ligh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525" y="2176645"/>
            <a:ext cx="968231" cy="1080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88" y="2437108"/>
            <a:ext cx="1352869" cy="7624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3205"/>
          <a:stretch/>
        </p:blipFill>
        <p:spPr>
          <a:xfrm>
            <a:off x="9810022" y="3909294"/>
            <a:ext cx="1967322" cy="492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219F80-A561-A1C2-408B-D7C9B81CB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27" y="315057"/>
            <a:ext cx="2193310" cy="116519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9257456" y="6356350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mtClean="0">
                <a:latin typeface="Phenomena" panose="020B0604020202020204" charset="-52"/>
              </a:rPr>
              <a:t>7</a:t>
            </a:fld>
            <a:endParaRPr lang="ru-RU" dirty="0"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6485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реугольник"/>
          <p:cNvSpPr/>
          <p:nvPr/>
        </p:nvSpPr>
        <p:spPr>
          <a:xfrm rot="16200000">
            <a:off x="5708183" y="373999"/>
            <a:ext cx="6457947" cy="6564822"/>
          </a:xfrm>
          <a:custGeom>
            <a:avLst/>
            <a:gdLst>
              <a:gd name="connsiteX0" fmla="*/ 0 w 23334"/>
              <a:gd name="connsiteY0" fmla="*/ 0 h 21600"/>
              <a:gd name="connsiteX1" fmla="*/ 0 w 23334"/>
              <a:gd name="connsiteY1" fmla="*/ 21600 h 21600"/>
              <a:gd name="connsiteX2" fmla="*/ 21600 w 23334"/>
              <a:gd name="connsiteY2" fmla="*/ 21600 h 21600"/>
              <a:gd name="connsiteX3" fmla="*/ 22845 w 23334"/>
              <a:gd name="connsiteY3" fmla="*/ 6988 h 21600"/>
              <a:gd name="connsiteX4" fmla="*/ 0 w 23334"/>
              <a:gd name="connsiteY4" fmla="*/ 0 h 21600"/>
              <a:gd name="connsiteX0" fmla="*/ 0 w 23334"/>
              <a:gd name="connsiteY0" fmla="*/ 0 h 17772"/>
              <a:gd name="connsiteX1" fmla="*/ 0 w 23334"/>
              <a:gd name="connsiteY1" fmla="*/ 17772 h 17772"/>
              <a:gd name="connsiteX2" fmla="*/ 21600 w 23334"/>
              <a:gd name="connsiteY2" fmla="*/ 17772 h 17772"/>
              <a:gd name="connsiteX3" fmla="*/ 22845 w 23334"/>
              <a:gd name="connsiteY3" fmla="*/ 3160 h 17772"/>
              <a:gd name="connsiteX4" fmla="*/ 0 w 23334"/>
              <a:gd name="connsiteY4" fmla="*/ 0 h 17772"/>
              <a:gd name="connsiteX0" fmla="*/ 0 w 21600"/>
              <a:gd name="connsiteY0" fmla="*/ 0 h 17772"/>
              <a:gd name="connsiteX1" fmla="*/ 0 w 21600"/>
              <a:gd name="connsiteY1" fmla="*/ 17772 h 17772"/>
              <a:gd name="connsiteX2" fmla="*/ 21600 w 21600"/>
              <a:gd name="connsiteY2" fmla="*/ 17772 h 17772"/>
              <a:gd name="connsiteX3" fmla="*/ 20323 w 21600"/>
              <a:gd name="connsiteY3" fmla="*/ 3290 h 17772"/>
              <a:gd name="connsiteX4" fmla="*/ 0 w 21600"/>
              <a:gd name="connsiteY4" fmla="*/ 0 h 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7772" extrusionOk="0">
                <a:moveTo>
                  <a:pt x="0" y="0"/>
                </a:moveTo>
                <a:lnTo>
                  <a:pt x="0" y="17772"/>
                </a:lnTo>
                <a:lnTo>
                  <a:pt x="21600" y="17772"/>
                </a:lnTo>
                <a:cubicBezTo>
                  <a:pt x="19506" y="15668"/>
                  <a:pt x="22417" y="5394"/>
                  <a:pt x="20323" y="3290"/>
                </a:cubicBez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Phenomena" panose="020B0604020202020204" charset="-52"/>
              <a:sym typeface="Helvetica Neue Medium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842922" y="2484304"/>
            <a:ext cx="3009400" cy="3009400"/>
          </a:xfrm>
          <a:prstGeom prst="ellipse">
            <a:avLst/>
          </a:prstGeom>
          <a:solidFill>
            <a:srgbClr val="B08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D75CD-22E4-E93A-8DC1-6967161484CD}"/>
              </a:ext>
            </a:extLst>
          </p:cNvPr>
          <p:cNvSpPr txBox="1"/>
          <p:nvPr/>
        </p:nvSpPr>
        <p:spPr>
          <a:xfrm>
            <a:off x="1735414" y="1133489"/>
            <a:ext cx="4105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28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ГРУППЫ МЕРОПРИЯТИЙ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D75CD-22E4-E93A-8DC1-6967161484CD}"/>
              </a:ext>
            </a:extLst>
          </p:cNvPr>
          <p:cNvSpPr txBox="1"/>
          <p:nvPr/>
        </p:nvSpPr>
        <p:spPr>
          <a:xfrm>
            <a:off x="766763" y="3829285"/>
            <a:ext cx="518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ФОРМЫ СОБЫТИЙ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D75CD-22E4-E93A-8DC1-6967161484CD}"/>
              </a:ext>
            </a:extLst>
          </p:cNvPr>
          <p:cNvSpPr txBox="1"/>
          <p:nvPr/>
        </p:nvSpPr>
        <p:spPr>
          <a:xfrm>
            <a:off x="6841424" y="1133115"/>
            <a:ext cx="518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ФОРМАТЫ СОБЫТИЙ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96987" y="3205114"/>
            <a:ext cx="275125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72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1 245+</a:t>
            </a:r>
            <a:r>
              <a:rPr lang="ru-RU" sz="54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событий</a:t>
            </a:r>
            <a:endParaRPr lang="ru-RU" sz="24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44573" y="1636957"/>
            <a:ext cx="1659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B08D4C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42  </a:t>
            </a:r>
            <a:endParaRPr lang="ru-RU" sz="4000" b="1" dirty="0">
              <a:solidFill>
                <a:srgbClr val="B08D4C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63439" y="2468237"/>
            <a:ext cx="1422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B08D4C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1 165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739248" y="3189465"/>
            <a:ext cx="1469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B08D4C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38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21983" y="4376955"/>
            <a:ext cx="1458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B08D4C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429  </a:t>
            </a:r>
            <a:endParaRPr lang="ru-RU" sz="4000" b="1" dirty="0">
              <a:solidFill>
                <a:srgbClr val="B08D4C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94802" y="5214834"/>
            <a:ext cx="1543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B08D4C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207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13020" y="5967855"/>
            <a:ext cx="1465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B08D4C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609  </a:t>
            </a:r>
            <a:endParaRPr lang="ru-RU" sz="4000" b="1" dirty="0">
              <a:solidFill>
                <a:srgbClr val="B08D4C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45035" y="1622399"/>
            <a:ext cx="517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85</a:t>
            </a: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 практико-ориентированных </a:t>
            </a:r>
            <a:r>
              <a:rPr lang="ru-RU" sz="2000" b="1" dirty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ДПП ПК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976320" y="3605430"/>
            <a:ext cx="3141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мастер-классов, проектных </a:t>
            </a:r>
            <a:r>
              <a:rPr lang="ru-RU" sz="2000" b="1" dirty="0" err="1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интенсивов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937884" y="4785589"/>
            <a:ext cx="8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75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130075" y="4150113"/>
            <a:ext cx="1051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13</a:t>
            </a:r>
            <a:r>
              <a:rPr lang="en-US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6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703868" y="5413523"/>
            <a:ext cx="6567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55</a:t>
            </a: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 экспертных выступлений 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03651" y="5957850"/>
            <a:ext cx="5301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243</a:t>
            </a: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 иных форматов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175748" y="1707971"/>
            <a:ext cx="301128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гибкие </a:t>
            </a:r>
          </a:p>
          <a:p>
            <a:pPr algn="r">
              <a:lnSpc>
                <a:spcPct val="85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проектные компетенции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2513240"/>
            <a:ext cx="3910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государственная образовательная политика 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38266" y="3368104"/>
            <a:ext cx="3569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лидерство и наставничество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28008" y="4565586"/>
            <a:ext cx="289201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очное участие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62213" y="5382422"/>
            <a:ext cx="325320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заочное участие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7328" y="6187041"/>
            <a:ext cx="478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000" b="1" dirty="0" smtClean="0">
                <a:solidFill>
                  <a:srgbClr val="1B328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очное и дистанционное участие</a:t>
            </a:r>
            <a:endParaRPr lang="ru-RU" sz="2000" b="1" dirty="0">
              <a:solidFill>
                <a:srgbClr val="1B328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932550" y="2860225"/>
            <a:ext cx="732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221</a:t>
            </a:r>
            <a:endParaRPr lang="ru-RU" sz="4000" b="1" dirty="0">
              <a:solidFill>
                <a:schemeClr val="bg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283657" y="3557707"/>
            <a:ext cx="7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128</a:t>
            </a:r>
            <a:endParaRPr lang="ru-RU" sz="4000" b="1" dirty="0">
              <a:solidFill>
                <a:schemeClr val="bg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832304" y="4200490"/>
            <a:ext cx="3450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конкурс профессионального мастерства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544272" y="4840796"/>
            <a:ext cx="3938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стратегических, дизайн-, дискуссионных сессий 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596783" y="2181911"/>
            <a:ext cx="5301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303</a:t>
            </a: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 обучающих семинара </a:t>
            </a:r>
            <a:r>
              <a:rPr lang="ru-RU" sz="2000" b="1" dirty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тренинга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613690" y="2931334"/>
            <a:ext cx="3524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Phenomena" panose="020B0604020202020204" charset="0"/>
                <a:ea typeface="Verdana" panose="020B0604030504040204" pitchFamily="34" charset="0"/>
                <a:cs typeface="Phenomena" panose="020B0604020202020204" charset="0"/>
              </a:rPr>
              <a:t>научно-практических конференций, форумов</a:t>
            </a:r>
            <a:endParaRPr lang="ru-RU" sz="2000" b="1" dirty="0">
              <a:solidFill>
                <a:schemeClr val="bg1"/>
              </a:solidFill>
              <a:latin typeface="Phenomena" panose="020B0604020202020204" charset="0"/>
              <a:ea typeface="Verdana" panose="020B0604030504040204" pitchFamily="34" charset="0"/>
              <a:cs typeface="Phenomena" panose="020B060402020202020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ДИНАМИКА СОБЫТИЙ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4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49894" y="6343032"/>
            <a:ext cx="2743200" cy="365125"/>
          </a:xfrm>
        </p:spPr>
        <p:txBody>
          <a:bodyPr/>
          <a:lstStyle/>
          <a:p>
            <a:r>
              <a:rPr lang="ru-RU" dirty="0" smtClean="0">
                <a:latin typeface="Phenomena" panose="020B0604020202020204" charset="-52"/>
              </a:rPr>
              <a:t>8</a:t>
            </a:r>
            <a:endParaRPr lang="ru-RU" dirty="0">
              <a:latin typeface="Phenomena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60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20"/>
          <p:cNvSpPr>
            <a:spLocks noGrp="1"/>
          </p:cNvSpPr>
          <p:nvPr/>
        </p:nvSpPr>
        <p:spPr>
          <a:xfrm>
            <a:off x="-2377289" y="-604040"/>
            <a:ext cx="8499064" cy="8506264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reeform 20"/>
          <p:cNvSpPr>
            <a:spLocks noGrp="1"/>
          </p:cNvSpPr>
          <p:nvPr/>
        </p:nvSpPr>
        <p:spPr>
          <a:xfrm>
            <a:off x="-605214" y="-1685199"/>
            <a:ext cx="4038945" cy="4038945"/>
          </a:xfrm>
          <a:custGeom>
            <a:avLst/>
            <a:gdLst/>
            <a:ahLst/>
            <a:cxnLst/>
            <a:rect l="0" t="0" r="r" b="b"/>
            <a:pathLst>
              <a:path w="710882" h="711326">
                <a:moveTo>
                  <a:pt x="463232" y="0"/>
                </a:moveTo>
                <a:lnTo>
                  <a:pt x="247650" y="0"/>
                </a:lnTo>
                <a:cubicBezTo>
                  <a:pt x="222397" y="22"/>
                  <a:pt x="198186" y="10072"/>
                  <a:pt x="180340" y="27940"/>
                </a:cubicBezTo>
                <a:lnTo>
                  <a:pt x="27940" y="180340"/>
                </a:lnTo>
                <a:cubicBezTo>
                  <a:pt x="10057" y="198201"/>
                  <a:pt x="5" y="222438"/>
                  <a:pt x="0" y="247713"/>
                </a:cubicBezTo>
                <a:lnTo>
                  <a:pt x="0" y="463613"/>
                </a:lnTo>
                <a:cubicBezTo>
                  <a:pt x="5" y="488889"/>
                  <a:pt x="10057" y="513126"/>
                  <a:pt x="27940" y="530987"/>
                </a:cubicBezTo>
                <a:lnTo>
                  <a:pt x="180340" y="683387"/>
                </a:lnTo>
                <a:cubicBezTo>
                  <a:pt x="198186" y="701255"/>
                  <a:pt x="222397" y="711305"/>
                  <a:pt x="247650" y="711327"/>
                </a:cubicBezTo>
                <a:lnTo>
                  <a:pt x="463232" y="711327"/>
                </a:lnTo>
                <a:cubicBezTo>
                  <a:pt x="488507" y="711322"/>
                  <a:pt x="512745" y="701270"/>
                  <a:pt x="530606" y="683387"/>
                </a:cubicBezTo>
                <a:lnTo>
                  <a:pt x="683006" y="530987"/>
                </a:lnTo>
                <a:cubicBezTo>
                  <a:pt x="700866" y="513115"/>
                  <a:pt x="710894" y="488880"/>
                  <a:pt x="710882" y="463614"/>
                </a:cubicBezTo>
                <a:lnTo>
                  <a:pt x="710882" y="247713"/>
                </a:lnTo>
                <a:cubicBezTo>
                  <a:pt x="710894" y="222447"/>
                  <a:pt x="700866" y="198212"/>
                  <a:pt x="683006" y="180340"/>
                </a:cubicBezTo>
                <a:lnTo>
                  <a:pt x="530606" y="27940"/>
                </a:lnTo>
                <a:cubicBezTo>
                  <a:pt x="512745" y="10056"/>
                  <a:pt x="488507" y="5"/>
                  <a:pt x="4632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8358" y="6389583"/>
            <a:ext cx="2743200" cy="365125"/>
          </a:xfrm>
        </p:spPr>
        <p:txBody>
          <a:bodyPr/>
          <a:lstStyle/>
          <a:p>
            <a:pPr>
              <a:lnSpc>
                <a:spcPct val="80000"/>
              </a:lnSpc>
            </a:pPr>
            <a:fld id="{9ED3E6C7-3DB5-4CEA-BE86-0152E48A7CD0}" type="slidenum">
              <a:rPr lang="ru-RU" smtClean="0">
                <a:latin typeface="Phenomena" panose="020B0604020202020204" charset="-52"/>
              </a:rPr>
              <a:pPr>
                <a:lnSpc>
                  <a:spcPct val="80000"/>
                </a:lnSpc>
              </a:pPr>
              <a:t>9</a:t>
            </a:fld>
            <a:endParaRPr lang="ru-RU" dirty="0">
              <a:latin typeface="Phenomena" panose="020B060402020202020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14259" y="1338483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АКАДЕМИЯ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680176" y="1336352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B08D4C"/>
                </a:solidFill>
                <a:latin typeface="Phenomena" panose="020B0604020202020204" charset="-52"/>
              </a:rPr>
              <a:t>РЕГИОН </a:t>
            </a:r>
            <a:endParaRPr lang="ru-RU" sz="2400" b="1" dirty="0">
              <a:solidFill>
                <a:srgbClr val="B08D4C"/>
              </a:solidFill>
              <a:latin typeface="Phenomena" panose="020B0604020202020204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06693" y="2553876"/>
            <a:ext cx="460851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письмо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 определении региональных координаторов проекта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База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региональных координаторов</a:t>
            </a:r>
          </a:p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Серия </a:t>
            </a:r>
            <a:r>
              <a:rPr lang="ru-RU" b="1" dirty="0" err="1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вебинаров</a:t>
            </a: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 региональными координаторами      </a:t>
            </a:r>
          </a:p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Единый календарь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событий</a:t>
            </a:r>
          </a:p>
          <a:p>
            <a:pPr lv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Информационно-консультационная </a:t>
            </a:r>
            <a:r>
              <a:rPr lang="ru-RU" b="1" dirty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региональных </a:t>
            </a:r>
            <a:r>
              <a:rPr lang="ru-RU" b="1" dirty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координаторов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динамики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                  </a:t>
            </a:r>
            <a:r>
              <a:rPr lang="ru-RU" b="1" dirty="0" smtClean="0">
                <a:solidFill>
                  <a:srgbClr val="D4BB73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Единого календаря </a:t>
            </a:r>
            <a:r>
              <a:rPr lang="ru-RU" b="1" dirty="0" smtClean="0">
                <a:solidFill>
                  <a:schemeClr val="bg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событий                    на федеральном уровне</a:t>
            </a:r>
            <a:endParaRPr lang="ru-RU" b="1" dirty="0">
              <a:solidFill>
                <a:schemeClr val="bg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63604" y="2258898"/>
            <a:ext cx="3879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Назначение </a:t>
            </a: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реги</a:t>
            </a:r>
            <a:r>
              <a:rPr lang="ru-RU" b="1" dirty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нального координатора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943416" y="4573701"/>
            <a:ext cx="507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Мониторинг реализации 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 </a:t>
            </a: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Единого календаря образовательных событий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 региональном уровне</a:t>
            </a:r>
            <a:endParaRPr lang="ru-RU" b="1" dirty="0">
              <a:solidFill>
                <a:srgbClr val="1B3281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Информационно-консультационная поддержка 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участников 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организаторов мероприятий</a:t>
            </a:r>
            <a:endParaRPr lang="ru-RU" b="1" dirty="0">
              <a:solidFill>
                <a:srgbClr val="1B3484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B08D4C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</a:t>
            </a:r>
            <a:r>
              <a:rPr lang="ru-RU" b="1" dirty="0" smtClean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B3484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 проекта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ОБРАЗОВАТЕЛЬНЫЙ МАРАФОН: ПРОЦЕДУРА ВЗАИМОДЕЙСТВИЯ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66" y="4614268"/>
            <a:ext cx="458445" cy="45844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66" y="5963715"/>
            <a:ext cx="458445" cy="45844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04" y="5346819"/>
            <a:ext cx="458445" cy="458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43" y="1144826"/>
            <a:ext cx="842995" cy="844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21529"/>
            <a:ext cx="1263350" cy="89557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353825" y="2975755"/>
            <a:ext cx="4214784" cy="106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Опыт организации и проведения конкурсов профессионального мастерства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обеспечения командной </a:t>
            </a:r>
            <a:r>
              <a:rPr lang="ru-RU" b="1" dirty="0" smtClean="0">
                <a:solidFill>
                  <a:srgbClr val="1B3281"/>
                </a:solidFill>
                <a:latin typeface="Phenomena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endParaRPr lang="ru-RU" b="1" dirty="0">
              <a:solidFill>
                <a:srgbClr val="B08D4C"/>
              </a:solidFill>
              <a:latin typeface="Phenomena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95" y="2994054"/>
            <a:ext cx="500492" cy="4955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95" y="3620280"/>
            <a:ext cx="500492" cy="495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2590673"/>
            <a:ext cx="478287" cy="47828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3212976"/>
            <a:ext cx="478287" cy="47828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3742901"/>
            <a:ext cx="478287" cy="47828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4246857"/>
            <a:ext cx="478287" cy="47828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4894929"/>
            <a:ext cx="478287" cy="47828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5733256"/>
            <a:ext cx="478287" cy="4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3395</TotalTime>
  <Words>995</Words>
  <Application>Microsoft Office PowerPoint</Application>
  <DocSecurity>0</DocSecurity>
  <PresentationFormat>Широкоэкранный</PresentationFormat>
  <Paragraphs>263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Calibri Light</vt:lpstr>
      <vt:lpstr>Times New Roman</vt:lpstr>
      <vt:lpstr>Helvetica Neue Medium</vt:lpstr>
      <vt:lpstr>Calibri</vt:lpstr>
      <vt:lpstr>Verdana</vt:lpstr>
      <vt:lpstr>Arial</vt:lpstr>
      <vt:lpstr>Phenomena Bold</vt:lpstr>
      <vt:lpstr>Microsoft Sans Serif</vt:lpstr>
      <vt:lpstr>Phenomena</vt:lpstr>
      <vt:lpstr>Helvetica Neue</vt:lpstr>
      <vt:lpstr>Helvetica Light</vt:lpstr>
      <vt:lpstr>Muller Light</vt:lpstr>
      <vt:lpstr>Muller Bold</vt:lpstr>
      <vt:lpstr>7_Тема Office</vt:lpstr>
      <vt:lpstr>Презентация PowerPoint</vt:lpstr>
      <vt:lpstr>Презентация PowerPoint</vt:lpstr>
      <vt:lpstr>ПРОЕКТ «ФЛАГМАНЫ ОБРАЗОВАНИЯ»: ЦЕЛЬ И ТРЕКИ</vt:lpstr>
      <vt:lpstr>ПРОЕКТ «ФЛАГМАНЫ ОБРАЗОВАНИЯ»: ЭТАПЫ И ТРЕКИ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Татьяна Владимировна Сарычева</cp:lastModifiedBy>
  <cp:revision>431</cp:revision>
  <cp:lastPrinted>2023-04-26T12:34:47Z</cp:lastPrinted>
  <dcterms:created xsi:type="dcterms:W3CDTF">2021-09-20T09:17:18Z</dcterms:created>
  <dcterms:modified xsi:type="dcterms:W3CDTF">2023-04-27T08:29:57Z</dcterms:modified>
  <cp:category/>
  <dc:identifier/>
  <cp:contentStatus/>
  <dc:language/>
  <cp:version/>
</cp:coreProperties>
</file>